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tiff" ContentType="image/tiff"/>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430" r:id="rId2"/>
    <p:sldId id="460" r:id="rId3"/>
    <p:sldId id="461" r:id="rId4"/>
    <p:sldId id="455" r:id="rId5"/>
    <p:sldId id="453" r:id="rId6"/>
    <p:sldId id="459" r:id="rId7"/>
    <p:sldId id="462" r:id="rId8"/>
    <p:sldId id="433" r:id="rId9"/>
    <p:sldId id="450" r:id="rId10"/>
    <p:sldId id="431" r:id="rId11"/>
    <p:sldId id="451" r:id="rId12"/>
    <p:sldId id="452" r:id="rId13"/>
    <p:sldId id="432" r:id="rId14"/>
    <p:sldId id="456" r:id="rId15"/>
    <p:sldId id="440" r:id="rId16"/>
    <p:sldId id="441" r:id="rId17"/>
    <p:sldId id="442" r:id="rId18"/>
    <p:sldId id="443" r:id="rId19"/>
    <p:sldId id="444" r:id="rId20"/>
    <p:sldId id="445" r:id="rId21"/>
    <p:sldId id="446" r:id="rId22"/>
    <p:sldId id="447" r:id="rId23"/>
    <p:sldId id="448" r:id="rId24"/>
    <p:sldId id="449" r:id="rId25"/>
    <p:sldId id="437" r:id="rId26"/>
    <p:sldId id="436" r:id="rId27"/>
    <p:sldId id="458" r:id="rId28"/>
    <p:sldId id="465" r:id="rId29"/>
    <p:sldId id="463" r:id="rId30"/>
  </p:sldIdLst>
  <p:sldSz cx="12192000" cy="6858000"/>
  <p:notesSz cx="6799263"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ona Cocks" initials="FC" lastIdx="15"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91D"/>
    <a:srgbClr val="3D3B41"/>
    <a:srgbClr val="FFFFFF"/>
    <a:srgbClr val="FF3300"/>
    <a:srgbClr val="080808"/>
    <a:srgbClr val="CAB118"/>
    <a:srgbClr val="95C11F"/>
    <a:srgbClr val="585454"/>
    <a:srgbClr val="137E7F"/>
    <a:srgbClr val="F6FB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216" autoAdjust="0"/>
    <p:restoredTop sz="95179"/>
  </p:normalViewPr>
  <p:slideViewPr>
    <p:cSldViewPr snapToGrid="0">
      <p:cViewPr varScale="1">
        <p:scale>
          <a:sx n="76" d="100"/>
          <a:sy n="76" d="100"/>
        </p:scale>
        <p:origin x="216" y="512"/>
      </p:cViewPr>
      <p:guideLst/>
    </p:cSldViewPr>
  </p:slideViewPr>
  <p:notesTextViewPr>
    <p:cViewPr>
      <p:scale>
        <a:sx n="105" d="100"/>
        <a:sy n="105"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commentAuthors" Target="commentAuthor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1275" y="0"/>
            <a:ext cx="2946400" cy="498475"/>
          </a:xfrm>
          <a:prstGeom prst="rect">
            <a:avLst/>
          </a:prstGeom>
        </p:spPr>
        <p:txBody>
          <a:bodyPr vert="horz" lIns="91440" tIns="45720" rIns="91440" bIns="45720" rtlCol="0"/>
          <a:lstStyle>
            <a:lvl1pPr algn="r">
              <a:defRPr sz="1200"/>
            </a:lvl1pPr>
          </a:lstStyle>
          <a:p>
            <a:fld id="{C9DED929-9198-F546-AE3E-7D18D1F06998}" type="datetimeFigureOut">
              <a:rPr lang="en-US" smtClean="0"/>
              <a:t>11/8/17</a:t>
            </a:fld>
            <a:endParaRPr lang="en-US"/>
          </a:p>
        </p:txBody>
      </p:sp>
      <p:sp>
        <p:nvSpPr>
          <p:cNvPr id="4" name="Slide Image Placeholder 3"/>
          <p:cNvSpPr>
            <a:spLocks noGrp="1" noRot="1" noChangeAspect="1"/>
          </p:cNvSpPr>
          <p:nvPr>
            <p:ph type="sldImg" idx="2"/>
          </p:nvPr>
        </p:nvSpPr>
        <p:spPr>
          <a:xfrm>
            <a:off x="422275" y="1241425"/>
            <a:ext cx="5954713" cy="33512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78375"/>
            <a:ext cx="5440363" cy="391001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1338"/>
            <a:ext cx="2946400" cy="4984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1275" y="9431338"/>
            <a:ext cx="2946400" cy="498475"/>
          </a:xfrm>
          <a:prstGeom prst="rect">
            <a:avLst/>
          </a:prstGeom>
        </p:spPr>
        <p:txBody>
          <a:bodyPr vert="horz" lIns="91440" tIns="45720" rIns="91440" bIns="45720" rtlCol="0" anchor="b"/>
          <a:lstStyle>
            <a:lvl1pPr algn="r">
              <a:defRPr sz="1200"/>
            </a:lvl1pPr>
          </a:lstStyle>
          <a:p>
            <a:fld id="{DC903EF5-EE94-E440-90E0-BE4DEDD12BC2}" type="slidenum">
              <a:rPr lang="en-US" smtClean="0"/>
              <a:t>‹#›</a:t>
            </a:fld>
            <a:endParaRPr lang="en-US"/>
          </a:p>
        </p:txBody>
      </p:sp>
    </p:spTree>
    <p:extLst>
      <p:ext uri="{BB962C8B-B14F-4D97-AF65-F5344CB8AC3E}">
        <p14:creationId xmlns:p14="http://schemas.microsoft.com/office/powerpoint/2010/main" val="291403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International development project to exploit elastic computing for humanitarian projects in Africa</a:t>
            </a:r>
          </a:p>
        </p:txBody>
      </p:sp>
      <p:sp>
        <p:nvSpPr>
          <p:cNvPr id="4" name="Slide Number Placeholder 3"/>
          <p:cNvSpPr>
            <a:spLocks noGrp="1"/>
          </p:cNvSpPr>
          <p:nvPr>
            <p:ph type="sldNum" sz="quarter" idx="10"/>
          </p:nvPr>
        </p:nvSpPr>
        <p:spPr/>
        <p:txBody>
          <a:bodyPr/>
          <a:lstStyle/>
          <a:p>
            <a:fld id="{DC903EF5-EE94-E440-90E0-BE4DEDD12BC2}" type="slidenum">
              <a:rPr lang="en-US" smtClean="0"/>
              <a:t>1</a:t>
            </a:fld>
            <a:endParaRPr lang="en-US"/>
          </a:p>
        </p:txBody>
      </p:sp>
    </p:spTree>
    <p:extLst>
      <p:ext uri="{BB962C8B-B14F-4D97-AF65-F5344CB8AC3E}">
        <p14:creationId xmlns:p14="http://schemas.microsoft.com/office/powerpoint/2010/main" val="1109139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benefits</a:t>
            </a:r>
            <a:r>
              <a:rPr lang="en-US" baseline="0" dirty="0"/>
              <a:t> of UAV and photogrammetry in Ecology and Hum</a:t>
            </a:r>
            <a:endParaRPr lang="en-US" dirty="0"/>
          </a:p>
          <a:p>
            <a:endParaRPr lang="en-US" dirty="0"/>
          </a:p>
        </p:txBody>
      </p:sp>
      <p:sp>
        <p:nvSpPr>
          <p:cNvPr id="4" name="Slide Number Placeholder 3"/>
          <p:cNvSpPr>
            <a:spLocks noGrp="1"/>
          </p:cNvSpPr>
          <p:nvPr>
            <p:ph type="sldNum" sz="quarter" idx="10"/>
          </p:nvPr>
        </p:nvSpPr>
        <p:spPr/>
        <p:txBody>
          <a:bodyPr/>
          <a:lstStyle/>
          <a:p>
            <a:fld id="{4C45F43F-9BC6-4454-8275-BE0A2FEDE499}" type="slidenum">
              <a:rPr lang="en-US" smtClean="0"/>
              <a:t>16</a:t>
            </a:fld>
            <a:endParaRPr lang="en-US"/>
          </a:p>
        </p:txBody>
      </p:sp>
    </p:spTree>
    <p:extLst>
      <p:ext uri="{BB962C8B-B14F-4D97-AF65-F5344CB8AC3E}">
        <p14:creationId xmlns:p14="http://schemas.microsoft.com/office/powerpoint/2010/main" val="1557591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baseline="0" dirty="0"/>
              <a:t> on photogrammetry</a:t>
            </a:r>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17</a:t>
            </a:fld>
            <a:endParaRPr lang="en-US"/>
          </a:p>
        </p:txBody>
      </p:sp>
    </p:spTree>
    <p:extLst>
      <p:ext uri="{BB962C8B-B14F-4D97-AF65-F5344CB8AC3E}">
        <p14:creationId xmlns:p14="http://schemas.microsoft.com/office/powerpoint/2010/main" val="1532241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 on photogrammetry and some</a:t>
            </a:r>
            <a:r>
              <a:rPr lang="en-US" baseline="0" dirty="0"/>
              <a:t> of the </a:t>
            </a:r>
            <a:r>
              <a:rPr lang="en-US" baseline="0" dirty="0" err="1"/>
              <a:t>nity</a:t>
            </a:r>
            <a:r>
              <a:rPr lang="en-US" baseline="0" dirty="0"/>
              <a:t> gritty of what has been going on</a:t>
            </a:r>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18</a:t>
            </a:fld>
            <a:endParaRPr lang="en-US"/>
          </a:p>
        </p:txBody>
      </p:sp>
    </p:spTree>
    <p:extLst>
      <p:ext uri="{BB962C8B-B14F-4D97-AF65-F5344CB8AC3E}">
        <p14:creationId xmlns:p14="http://schemas.microsoft.com/office/powerpoint/2010/main" val="81227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baseline="0" dirty="0"/>
              <a:t> on photogrammetry futures</a:t>
            </a:r>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19</a:t>
            </a:fld>
            <a:endParaRPr lang="en-US"/>
          </a:p>
        </p:txBody>
      </p:sp>
    </p:spTree>
    <p:extLst>
      <p:ext uri="{BB962C8B-B14F-4D97-AF65-F5344CB8AC3E}">
        <p14:creationId xmlns:p14="http://schemas.microsoft.com/office/powerpoint/2010/main" val="1454200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 on </a:t>
            </a:r>
            <a:r>
              <a:rPr lang="en-US" dirty="0" err="1"/>
              <a:t>photogramm</a:t>
            </a:r>
            <a:r>
              <a:rPr lang="en-US" dirty="0"/>
              <a:t> and </a:t>
            </a:r>
            <a:r>
              <a:rPr lang="en-US" dirty="0" err="1"/>
              <a:t>phil</a:t>
            </a:r>
            <a:r>
              <a:rPr lang="en-US" dirty="0"/>
              <a:t> on</a:t>
            </a:r>
            <a:r>
              <a:rPr lang="en-US" baseline="0" dirty="0"/>
              <a:t> scaling</a:t>
            </a:r>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20</a:t>
            </a:fld>
            <a:endParaRPr lang="en-US"/>
          </a:p>
        </p:txBody>
      </p:sp>
    </p:spTree>
    <p:extLst>
      <p:ext uri="{BB962C8B-B14F-4D97-AF65-F5344CB8AC3E}">
        <p14:creationId xmlns:p14="http://schemas.microsoft.com/office/powerpoint/2010/main" val="1865172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t>
            </a:r>
            <a:r>
              <a:rPr lang="en-US" dirty="0" err="1"/>
              <a:t>qualiity</a:t>
            </a:r>
            <a:r>
              <a:rPr lang="en-US" dirty="0"/>
              <a:t> is </a:t>
            </a:r>
            <a:r>
              <a:rPr lang="en-US" dirty="0" err="1"/>
              <a:t>criitcal</a:t>
            </a:r>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22</a:t>
            </a:fld>
            <a:endParaRPr lang="en-US"/>
          </a:p>
        </p:txBody>
      </p:sp>
    </p:spTree>
    <p:extLst>
      <p:ext uri="{BB962C8B-B14F-4D97-AF65-F5344CB8AC3E}">
        <p14:creationId xmlns:p14="http://schemas.microsoft.com/office/powerpoint/2010/main" val="256256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 about data quality</a:t>
            </a:r>
          </a:p>
        </p:txBody>
      </p:sp>
      <p:sp>
        <p:nvSpPr>
          <p:cNvPr id="4" name="Slide Number Placeholder 3"/>
          <p:cNvSpPr>
            <a:spLocks noGrp="1"/>
          </p:cNvSpPr>
          <p:nvPr>
            <p:ph type="sldNum" sz="quarter" idx="10"/>
          </p:nvPr>
        </p:nvSpPr>
        <p:spPr/>
        <p:txBody>
          <a:bodyPr/>
          <a:lstStyle/>
          <a:p>
            <a:fld id="{DC903EF5-EE94-E440-90E0-BE4DEDD12BC2}" type="slidenum">
              <a:rPr lang="en-US" smtClean="0"/>
              <a:t>23</a:t>
            </a:fld>
            <a:endParaRPr lang="en-US"/>
          </a:p>
        </p:txBody>
      </p:sp>
    </p:spTree>
    <p:extLst>
      <p:ext uri="{BB962C8B-B14F-4D97-AF65-F5344CB8AC3E}">
        <p14:creationId xmlns:p14="http://schemas.microsoft.com/office/powerpoint/2010/main" val="1058878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data out and shown ( we are talking about TB’s of imagery)</a:t>
            </a:r>
          </a:p>
        </p:txBody>
      </p:sp>
      <p:sp>
        <p:nvSpPr>
          <p:cNvPr id="4" name="Slide Number Placeholder 3"/>
          <p:cNvSpPr>
            <a:spLocks noGrp="1"/>
          </p:cNvSpPr>
          <p:nvPr>
            <p:ph type="sldNum" sz="quarter" idx="10"/>
          </p:nvPr>
        </p:nvSpPr>
        <p:spPr/>
        <p:txBody>
          <a:bodyPr/>
          <a:lstStyle/>
          <a:p>
            <a:fld id="{DC903EF5-EE94-E440-90E0-BE4DEDD12BC2}" type="slidenum">
              <a:rPr lang="en-US" smtClean="0"/>
              <a:t>25</a:t>
            </a:fld>
            <a:endParaRPr lang="en-US"/>
          </a:p>
        </p:txBody>
      </p:sp>
    </p:spTree>
    <p:extLst>
      <p:ext uri="{BB962C8B-B14F-4D97-AF65-F5344CB8AC3E}">
        <p14:creationId xmlns:p14="http://schemas.microsoft.com/office/powerpoint/2010/main" val="2087816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26</a:t>
            </a:fld>
            <a:endParaRPr lang="en-US"/>
          </a:p>
        </p:txBody>
      </p:sp>
    </p:spTree>
    <p:extLst>
      <p:ext uri="{BB962C8B-B14F-4D97-AF65-F5344CB8AC3E}">
        <p14:creationId xmlns:p14="http://schemas.microsoft.com/office/powerpoint/2010/main" val="2004328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talk about paradigm change and how</a:t>
            </a:r>
            <a:r>
              <a:rPr lang="en-US" baseline="0" dirty="0"/>
              <a:t> a trip to Dar </a:t>
            </a:r>
            <a:r>
              <a:rPr lang="en-US" baseline="0" dirty="0" err="1"/>
              <a:t>Es</a:t>
            </a:r>
            <a:r>
              <a:rPr lang="en-US" baseline="0" dirty="0"/>
              <a:t> Salaam in November 2016 has set up  change of events leading to how we use elastic computing approaching the collection, management and exploitation of UAV imagery for the Humanitarian sector.</a:t>
            </a:r>
          </a:p>
          <a:p>
            <a:endParaRPr lang="en-US" baseline="0" dirty="0"/>
          </a:p>
          <a:p>
            <a:r>
              <a:rPr lang="en-US" baseline="0" dirty="0"/>
              <a:t>Maps – This is ultimately about the value of Maps.</a:t>
            </a:r>
          </a:p>
          <a:p>
            <a:endParaRPr lang="en-US" baseline="0" dirty="0"/>
          </a:p>
          <a:p>
            <a:r>
              <a:rPr lang="en-US" baseline="0" dirty="0"/>
              <a:t>Drones</a:t>
            </a:r>
          </a:p>
          <a:p>
            <a:endParaRPr lang="en-US" baseline="0" dirty="0"/>
          </a:p>
          <a:p>
            <a:r>
              <a:rPr lang="en-US" baseline="0" dirty="0"/>
              <a:t>Mapping- The recognition of the value of maps – in this example it is for humanitarian services and support and how technology can be used to improve the situation and deliver an outcome </a:t>
            </a:r>
            <a:r>
              <a:rPr lang="en-US" baseline="0" dirty="0" err="1"/>
              <a:t>tha</a:t>
            </a:r>
            <a:r>
              <a:rPr lang="en-US" baseline="0" dirty="0"/>
              <a:t> is understood. </a:t>
            </a:r>
          </a:p>
          <a:p>
            <a:endParaRPr lang="en-US" baseline="0" dirty="0"/>
          </a:p>
          <a:p>
            <a:r>
              <a:rPr lang="en-US" baseline="0" dirty="0"/>
              <a:t>Software</a:t>
            </a:r>
          </a:p>
          <a:p>
            <a:endParaRPr lang="en-US" baseline="0" dirty="0"/>
          </a:p>
          <a:p>
            <a:r>
              <a:rPr lang="en-US" baseline="0" dirty="0"/>
              <a:t>Image processing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2</a:t>
            </a:fld>
            <a:endParaRPr lang="en-US"/>
          </a:p>
        </p:txBody>
      </p:sp>
    </p:spTree>
    <p:extLst>
      <p:ext uri="{BB962C8B-B14F-4D97-AF65-F5344CB8AC3E}">
        <p14:creationId xmlns:p14="http://schemas.microsoft.com/office/powerpoint/2010/main" val="1899498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geographers, cartography is their trusted ally in achieving genius. Its power to combine multiple datasets, extract complex information and bring together in an elegant display makes the map the geographer’s purist </a:t>
            </a:r>
            <a:r>
              <a:rPr lang="en-US" sz="1200" kern="1200" dirty="0" err="1">
                <a:solidFill>
                  <a:schemeClr val="tx1"/>
                </a:solidFill>
                <a:effectLst/>
                <a:latin typeface="+mn-lt"/>
                <a:ea typeface="+mn-ea"/>
                <a:cs typeface="+mn-cs"/>
              </a:rPr>
              <a:t>visualisation</a:t>
            </a:r>
            <a:r>
              <a:rPr lang="en-US" sz="1200" kern="1200" dirty="0">
                <a:solidFill>
                  <a:schemeClr val="tx1"/>
                </a:solidFill>
                <a:effectLst/>
                <a:latin typeface="+mn-lt"/>
                <a:ea typeface="+mn-ea"/>
                <a:cs typeface="+mn-cs"/>
              </a:rPr>
              <a:t> tool.  One which we can and must continue to embrace as the world of data grows and is constantly changing it has never been more important to create clear and easily recognizable maps.</a:t>
            </a:r>
          </a:p>
          <a:p>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3</a:t>
            </a:fld>
            <a:endParaRPr lang="en-US"/>
          </a:p>
        </p:txBody>
      </p:sp>
    </p:spTree>
    <p:extLst>
      <p:ext uri="{BB962C8B-B14F-4D97-AF65-F5344CB8AC3E}">
        <p14:creationId xmlns:p14="http://schemas.microsoft.com/office/powerpoint/2010/main" val="1410199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these we have the new technologies</a:t>
            </a:r>
            <a:r>
              <a:rPr lang="en-US" baseline="0" dirty="0"/>
              <a:t> and a shift in technology in hardware ( use)  , which can be matched in software and processing</a:t>
            </a:r>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4</a:t>
            </a:fld>
            <a:endParaRPr lang="en-US"/>
          </a:p>
        </p:txBody>
      </p:sp>
    </p:spTree>
    <p:extLst>
      <p:ext uri="{BB962C8B-B14F-4D97-AF65-F5344CB8AC3E}">
        <p14:creationId xmlns:p14="http://schemas.microsoft.com/office/powerpoint/2010/main" val="1623372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5</a:t>
            </a:fld>
            <a:endParaRPr lang="en-US"/>
          </a:p>
        </p:txBody>
      </p:sp>
    </p:spTree>
    <p:extLst>
      <p:ext uri="{BB962C8B-B14F-4D97-AF65-F5344CB8AC3E}">
        <p14:creationId xmlns:p14="http://schemas.microsoft.com/office/powerpoint/2010/main" val="1247314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6</a:t>
            </a:fld>
            <a:endParaRPr lang="en-US"/>
          </a:p>
        </p:txBody>
      </p:sp>
    </p:spTree>
    <p:extLst>
      <p:ext uri="{BB962C8B-B14F-4D97-AF65-F5344CB8AC3E}">
        <p14:creationId xmlns:p14="http://schemas.microsoft.com/office/powerpoint/2010/main" val="156768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8</a:t>
            </a:fld>
            <a:endParaRPr lang="en-US"/>
          </a:p>
        </p:txBody>
      </p:sp>
    </p:spTree>
    <p:extLst>
      <p:ext uri="{BB962C8B-B14F-4D97-AF65-F5344CB8AC3E}">
        <p14:creationId xmlns:p14="http://schemas.microsoft.com/office/powerpoint/2010/main" val="1632231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11</a:t>
            </a:fld>
            <a:endParaRPr lang="en-US"/>
          </a:p>
        </p:txBody>
      </p:sp>
    </p:spTree>
    <p:extLst>
      <p:ext uri="{BB962C8B-B14F-4D97-AF65-F5344CB8AC3E}">
        <p14:creationId xmlns:p14="http://schemas.microsoft.com/office/powerpoint/2010/main" val="958864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Ortho imagery, DTM, DSM, 3D, Volumes </a:t>
            </a:r>
            <a:r>
              <a:rPr lang="en-US" dirty="0" err="1"/>
              <a:t>etc</a:t>
            </a:r>
            <a:r>
              <a:rPr lang="en-US" dirty="0"/>
              <a:t> </a:t>
            </a:r>
            <a:r>
              <a:rPr lang="en-US" dirty="0" err="1"/>
              <a:t>etc</a:t>
            </a:r>
            <a:r>
              <a:rPr lang="en-US" dirty="0"/>
              <a:t> </a:t>
            </a:r>
            <a:r>
              <a:rPr lang="en-US" dirty="0" err="1"/>
              <a:t>etc</a:t>
            </a:r>
            <a:r>
              <a:rPr lang="en-US" dirty="0"/>
              <a:t> what is UAV imagery good for</a:t>
            </a:r>
          </a:p>
          <a:p>
            <a:endParaRPr lang="en-US" dirty="0"/>
          </a:p>
          <a:p>
            <a:r>
              <a:rPr lang="en-US" dirty="0"/>
              <a:t>A </a:t>
            </a:r>
            <a:r>
              <a:rPr lang="en-US" dirty="0" err="1"/>
              <a:t>Photgrammerty</a:t>
            </a:r>
            <a:r>
              <a:rPr lang="en-US" dirty="0"/>
              <a:t> 101</a:t>
            </a:r>
            <a:r>
              <a:rPr lang="en-US" baseline="0" dirty="0"/>
              <a:t> from Steve and where computers fit in</a:t>
            </a:r>
          </a:p>
          <a:p>
            <a:endParaRPr lang="en-US" baseline="0" dirty="0"/>
          </a:p>
          <a:p>
            <a:r>
              <a:rPr lang="en-US" baseline="0" dirty="0"/>
              <a:t>The belief that data and UAV imagery for Humanitarian and Ecological purposes should be available – The federation of datasets now</a:t>
            </a: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4C45F43F-9BC6-4454-8275-BE0A2FEDE499}" type="slidenum">
              <a:rPr lang="en-US" smtClean="0"/>
              <a:t>15</a:t>
            </a:fld>
            <a:endParaRPr lang="en-US"/>
          </a:p>
        </p:txBody>
      </p:sp>
    </p:spTree>
    <p:extLst>
      <p:ext uri="{BB962C8B-B14F-4D97-AF65-F5344CB8AC3E}">
        <p14:creationId xmlns:p14="http://schemas.microsoft.com/office/powerpoint/2010/main" val="1090386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8EAECD06-BAE6-4119-8335-9214FA171C8A}" type="datetimeFigureOut">
              <a:rPr lang="en-GB" smtClean="0"/>
              <a:t>08/11/2017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1810872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524000" y="365125"/>
            <a:ext cx="9829800" cy="1325563"/>
          </a:xfrm>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AECD06-BAE6-4119-8335-9214FA171C8A}" type="datetimeFigureOut">
              <a:rPr lang="en-GB" smtClean="0"/>
              <a:t>08/11/2017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1880438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AECD06-BAE6-4119-8335-9214FA171C8A}" type="datetimeFigureOut">
              <a:rPr lang="en-GB" smtClean="0"/>
              <a:t>08/11/2017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2544578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524000" y="365125"/>
            <a:ext cx="9829800" cy="1325563"/>
          </a:xfrm>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EAECD06-BAE6-4119-8335-9214FA171C8A}" type="datetimeFigureOut">
              <a:rPr lang="en-GB" smtClean="0"/>
              <a:t>08/11/2017</a:t>
            </a:fld>
            <a:endParaRPr lang="en-GB" dirty="0"/>
          </a:p>
        </p:txBody>
      </p:sp>
      <p:sp>
        <p:nvSpPr>
          <p:cNvPr id="4" name="Footer Placeholder 3"/>
          <p:cNvSpPr>
            <a:spLocks noGrp="1"/>
          </p:cNvSpPr>
          <p:nvPr>
            <p:ph type="ftr" sz="quarter" idx="11"/>
          </p:nvPr>
        </p:nvSpPr>
        <p:spPr/>
        <p:txBody>
          <a:bodyPr/>
          <a:lstStyle/>
          <a:p>
            <a:endParaRPr lang="en-GB"/>
          </a:p>
        </p:txBody>
      </p:sp>
      <p:graphicFrame>
        <p:nvGraphicFramePr>
          <p:cNvPr id="5" name="Table 4"/>
          <p:cNvGraphicFramePr>
            <a:graphicFrameLocks noGrp="1"/>
          </p:cNvGraphicFramePr>
          <p:nvPr userDrawn="1">
            <p:extLst>
              <p:ext uri="{D42A27DB-BD31-4B8C-83A1-F6EECF244321}">
                <p14:modId xmlns:p14="http://schemas.microsoft.com/office/powerpoint/2010/main" val="2803072168"/>
              </p:ext>
            </p:extLst>
          </p:nvPr>
        </p:nvGraphicFramePr>
        <p:xfrm>
          <a:off x="1811593" y="2312488"/>
          <a:ext cx="5100484" cy="2112028"/>
        </p:xfrm>
        <a:graphic>
          <a:graphicData uri="http://schemas.openxmlformats.org/drawingml/2006/table">
            <a:tbl>
              <a:tblPr firstRow="1">
                <a:tableStyleId>{0E3FDE45-AF77-4B5C-9715-49D594BDF05E}</a:tableStyleId>
              </a:tblPr>
              <a:tblGrid>
                <a:gridCol w="2550242">
                  <a:extLst>
                    <a:ext uri="{9D8B030D-6E8A-4147-A177-3AD203B41FA5}">
                      <a16:colId xmlns:a16="http://schemas.microsoft.com/office/drawing/2014/main" xmlns="" val="20000"/>
                    </a:ext>
                  </a:extLst>
                </a:gridCol>
                <a:gridCol w="2550242">
                  <a:extLst>
                    <a:ext uri="{9D8B030D-6E8A-4147-A177-3AD203B41FA5}">
                      <a16:colId xmlns:a16="http://schemas.microsoft.com/office/drawing/2014/main" xmlns="" val="20001"/>
                    </a:ext>
                  </a:extLst>
                </a:gridCol>
              </a:tblGrid>
              <a:tr h="528007">
                <a:tc>
                  <a:txBody>
                    <a:bodyPr/>
                    <a:lstStyle/>
                    <a:p>
                      <a:endParaRPr lang="en-GB" b="0" dirty="0">
                        <a:solidFill>
                          <a:srgbClr val="3D3B41"/>
                        </a:solidFill>
                        <a:latin typeface="Century Gothic" panose="020B0502020202020204" pitchFamily="34" charset="0"/>
                      </a:endParaRPr>
                    </a:p>
                  </a:txBody>
                  <a:tcPr/>
                </a:tc>
                <a:tc>
                  <a:txBody>
                    <a:bodyPr/>
                    <a:lstStyle/>
                    <a:p>
                      <a:endParaRPr lang="en-GB" b="0" dirty="0">
                        <a:solidFill>
                          <a:srgbClr val="3D3B41"/>
                        </a:solidFill>
                        <a:latin typeface="Century Gothic" panose="020B0502020202020204" pitchFamily="34" charset="0"/>
                      </a:endParaRPr>
                    </a:p>
                  </a:txBody>
                  <a:tcPr/>
                </a:tc>
                <a:extLst>
                  <a:ext uri="{0D108BD9-81ED-4DB2-BD59-A6C34878D82A}">
                    <a16:rowId xmlns:a16="http://schemas.microsoft.com/office/drawing/2014/main" xmlns="" val="10000"/>
                  </a:ext>
                </a:extLst>
              </a:tr>
              <a:tr h="528007">
                <a:tc>
                  <a:txBody>
                    <a:bodyPr/>
                    <a:lstStyle/>
                    <a:p>
                      <a:endParaRPr lang="en-GB" b="0" dirty="0">
                        <a:solidFill>
                          <a:srgbClr val="3D3B41"/>
                        </a:solidFill>
                        <a:latin typeface="Century Gothic" panose="020B0502020202020204" pitchFamily="34" charset="0"/>
                      </a:endParaRPr>
                    </a:p>
                  </a:txBody>
                  <a:tcPr/>
                </a:tc>
                <a:tc>
                  <a:txBody>
                    <a:bodyPr/>
                    <a:lstStyle/>
                    <a:p>
                      <a:endParaRPr lang="en-GB" b="0">
                        <a:solidFill>
                          <a:srgbClr val="3D3B41"/>
                        </a:solidFill>
                        <a:latin typeface="Century Gothic" panose="020B0502020202020204" pitchFamily="34" charset="0"/>
                      </a:endParaRPr>
                    </a:p>
                  </a:txBody>
                  <a:tcPr/>
                </a:tc>
                <a:extLst>
                  <a:ext uri="{0D108BD9-81ED-4DB2-BD59-A6C34878D82A}">
                    <a16:rowId xmlns:a16="http://schemas.microsoft.com/office/drawing/2014/main" xmlns="" val="10001"/>
                  </a:ext>
                </a:extLst>
              </a:tr>
              <a:tr h="528007">
                <a:tc>
                  <a:txBody>
                    <a:bodyPr/>
                    <a:lstStyle/>
                    <a:p>
                      <a:endParaRPr lang="en-GB" b="0" dirty="0">
                        <a:solidFill>
                          <a:srgbClr val="3D3B41"/>
                        </a:solidFill>
                        <a:latin typeface="Century Gothic" panose="020B0502020202020204" pitchFamily="34" charset="0"/>
                      </a:endParaRPr>
                    </a:p>
                  </a:txBody>
                  <a:tcPr/>
                </a:tc>
                <a:tc>
                  <a:txBody>
                    <a:bodyPr/>
                    <a:lstStyle/>
                    <a:p>
                      <a:endParaRPr lang="en-GB" b="0" dirty="0">
                        <a:solidFill>
                          <a:srgbClr val="3D3B41"/>
                        </a:solidFill>
                        <a:latin typeface="Century Gothic" panose="020B0502020202020204" pitchFamily="34" charset="0"/>
                      </a:endParaRPr>
                    </a:p>
                  </a:txBody>
                  <a:tcPr/>
                </a:tc>
                <a:extLst>
                  <a:ext uri="{0D108BD9-81ED-4DB2-BD59-A6C34878D82A}">
                    <a16:rowId xmlns:a16="http://schemas.microsoft.com/office/drawing/2014/main" xmlns="" val="10002"/>
                  </a:ext>
                </a:extLst>
              </a:tr>
              <a:tr h="528007">
                <a:tc>
                  <a:txBody>
                    <a:bodyPr/>
                    <a:lstStyle/>
                    <a:p>
                      <a:endParaRPr lang="en-GB" b="0" dirty="0">
                        <a:solidFill>
                          <a:srgbClr val="3D3B41"/>
                        </a:solidFill>
                        <a:latin typeface="Century Gothic" panose="020B0502020202020204" pitchFamily="34" charset="0"/>
                      </a:endParaRPr>
                    </a:p>
                  </a:txBody>
                  <a:tcPr/>
                </a:tc>
                <a:tc>
                  <a:txBody>
                    <a:bodyPr/>
                    <a:lstStyle/>
                    <a:p>
                      <a:endParaRPr lang="en-GB" b="0" dirty="0">
                        <a:solidFill>
                          <a:srgbClr val="3D3B41"/>
                        </a:solidFill>
                        <a:latin typeface="Century Gothic" panose="020B0502020202020204" pitchFamily="34" charset="0"/>
                      </a:endParaRP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993493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9832" y="365125"/>
            <a:ext cx="9893968" cy="1325563"/>
          </a:xfrm>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AECD06-BAE6-4119-8335-9214FA171C8A}" type="datetimeFigureOut">
              <a:rPr lang="en-GB" smtClean="0"/>
              <a:t>08/11/2017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3703284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AECD06-BAE6-4119-8335-9214FA171C8A}" type="datetimeFigureOut">
              <a:rPr lang="en-GB" smtClean="0"/>
              <a:t>08/11/2017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2230774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59832" y="365125"/>
            <a:ext cx="9893968" cy="1325563"/>
          </a:xfrm>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EAECD06-BAE6-4119-8335-9214FA171C8A}" type="datetimeFigureOut">
              <a:rPr lang="en-GB" smtClean="0"/>
              <a:t>08/11/2017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1545758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4000" y="365125"/>
            <a:ext cx="9831388" cy="1325563"/>
          </a:xfrm>
        </p:spPr>
        <p:txBody>
          <a:bodyPr/>
          <a:lstStyle/>
          <a:p>
            <a:r>
              <a:rPr lang="en-US" dirty="0"/>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EAECD06-BAE6-4119-8335-9214FA171C8A}" type="datetimeFigureOut">
              <a:rPr lang="en-GB" smtClean="0"/>
              <a:t>08/11/2017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1541753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0" y="365125"/>
            <a:ext cx="9829800" cy="1325563"/>
          </a:xfrm>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EAECD06-BAE6-4119-8335-9214FA171C8A}" type="datetimeFigureOut">
              <a:rPr lang="en-GB" smtClean="0"/>
              <a:t>08/11/2017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3279253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AECD06-BAE6-4119-8335-9214FA171C8A}" type="datetimeFigureOut">
              <a:rPr lang="en-GB" smtClean="0"/>
              <a:t>08/11/2017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3126118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3248025" cy="1600200"/>
          </a:xfrm>
        </p:spPr>
        <p:txBody>
          <a:bodyPr anchor="b"/>
          <a:lstStyle>
            <a:lvl1pPr>
              <a:defRPr sz="3200"/>
            </a:lvl1pPr>
          </a:lstStyle>
          <a:p>
            <a:r>
              <a:rPr lang="en-US" dirty="0"/>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AECD06-BAE6-4119-8335-9214FA171C8A}" type="datetimeFigureOut">
              <a:rPr lang="en-GB" smtClean="0"/>
              <a:t>08/11/2017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1001249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AECD06-BAE6-4119-8335-9214FA171C8A}" type="datetimeFigureOut">
              <a:rPr lang="en-GB" smtClean="0"/>
              <a:t>08/11/2017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377419635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AECD06-BAE6-4119-8335-9214FA171C8A}" type="datetimeFigureOut">
              <a:rPr lang="en-GB" smtClean="0"/>
              <a:t>08/11/2017</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10376329" y="5771253"/>
            <a:ext cx="1460501" cy="794230"/>
          </a:xfrm>
          <a:prstGeom prst="rect">
            <a:avLst/>
          </a:prstGeom>
        </p:spPr>
      </p:pic>
      <p:cxnSp>
        <p:nvCxnSpPr>
          <p:cNvPr id="9" name="Straight Connector 8"/>
          <p:cNvCxnSpPr/>
          <p:nvPr userDrawn="1"/>
        </p:nvCxnSpPr>
        <p:spPr>
          <a:xfrm>
            <a:off x="303321" y="6660346"/>
            <a:ext cx="11585359" cy="0"/>
          </a:xfrm>
          <a:prstGeom prst="line">
            <a:avLst/>
          </a:prstGeom>
          <a:ln w="19050">
            <a:solidFill>
              <a:srgbClr val="95C11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492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rgbClr val="3D3B4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3D3B4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3D3B4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3D3B4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3D3B4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3D3B4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4.png"/><Relationship Id="rId1" Type="http://schemas.microsoft.com/office/2007/relationships/media" Target="../media/media1.mp4"/><Relationship Id="rId2" Type="http://schemas.openxmlformats.org/officeDocument/2006/relationships/video" Target="../media/media1.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 Id="rId3"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jpeg"/><Relationship Id="rId6" Type="http://schemas.openxmlformats.org/officeDocument/2006/relationships/image" Target="../media/image24.jpeg"/><Relationship Id="rId7"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opendronemap/opendronemap" TargetMode="External"/><Relationship Id="rId4" Type="http://schemas.openxmlformats.org/officeDocument/2006/relationships/hyperlink" Target="https://github.com/posm/posm" TargetMode="External"/><Relationship Id="rId5" Type="http://schemas.openxmlformats.org/officeDocument/2006/relationships/hyperlink" Target="https://github.com/OpenDroneMap/node-OpenDroneMap" TargetMode="External"/><Relationship Id="rId6" Type="http://schemas.openxmlformats.org/officeDocument/2006/relationships/hyperlink" Target="https://github.com/opendronemap/WebODM" TargetMode="External"/><Relationship Id="rId7" Type="http://schemas.openxmlformats.org/officeDocument/2006/relationships/hyperlink" Target="https://github.com/OpenDroneMap/opendronemap-ecs"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jpe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jpg"/><Relationship Id="rId5" Type="http://schemas.openxmlformats.org/officeDocument/2006/relationships/image" Target="../media/image37.jpg"/><Relationship Id="rId6" Type="http://schemas.openxmlformats.org/officeDocument/2006/relationships/image" Target="../media/image38.jpeg"/><Relationship Id="rId7"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jpeg"/><Relationship Id="rId3"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xmlns="" id="{A0BF428C-DA8B-4D99-9930-18F7F91D873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xmlns="" id="{A03E2379-8871-408A-95CE-7AAE8FA53AE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6247" y="4452557"/>
            <a:ext cx="4004611" cy="2112433"/>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89964" y="2015406"/>
            <a:ext cx="4224866" cy="2112433"/>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3" name="Content Placeholder 2"/>
          <p:cNvSpPr>
            <a:spLocks noGrp="1"/>
          </p:cNvSpPr>
          <p:nvPr>
            <p:ph idx="1"/>
          </p:nvPr>
        </p:nvSpPr>
        <p:spPr>
          <a:xfrm>
            <a:off x="838200" y="2015406"/>
            <a:ext cx="5097779" cy="4065986"/>
          </a:xfrm>
        </p:spPr>
        <p:txBody>
          <a:bodyPr anchor="t">
            <a:normAutofit/>
          </a:bodyPr>
          <a:lstStyle/>
          <a:p>
            <a:pPr marL="0" indent="0">
              <a:buNone/>
            </a:pPr>
            <a:r>
              <a:rPr lang="en-US" dirty="0">
                <a:solidFill>
                  <a:schemeClr val="bg1"/>
                </a:solidFill>
              </a:rPr>
              <a:t>AWS Elastic Computing Assisting Humanitarian Action</a:t>
            </a:r>
          </a:p>
          <a:p>
            <a:pPr marL="0" indent="0">
              <a:buNone/>
            </a:pPr>
            <a:endParaRPr lang="en-US" sz="2000" dirty="0">
              <a:solidFill>
                <a:schemeClr val="bg1"/>
              </a:solidFill>
            </a:endParaRPr>
          </a:p>
          <a:p>
            <a:pPr marL="0" indent="0">
              <a:buNone/>
            </a:pPr>
            <a:r>
              <a:rPr lang="en-US" sz="2400" dirty="0">
                <a:solidFill>
                  <a:schemeClr val="bg1"/>
                </a:solidFill>
              </a:rPr>
              <a:t>Phil Cooper – Sterling Geo </a:t>
            </a:r>
          </a:p>
          <a:p>
            <a:pPr marL="0" indent="0">
              <a:buNone/>
            </a:pPr>
            <a:endParaRPr lang="en-US" sz="2400" dirty="0">
              <a:solidFill>
                <a:schemeClr val="bg1"/>
              </a:solidFill>
            </a:endParaRPr>
          </a:p>
          <a:p>
            <a:pPr marL="0" indent="0">
              <a:buNone/>
            </a:pPr>
            <a:endParaRPr lang="en-US" sz="2000" dirty="0">
              <a:solidFill>
                <a:schemeClr val="bg1"/>
              </a:solidFill>
            </a:endParaRPr>
          </a:p>
          <a:p>
            <a:pPr marL="0" indent="0">
              <a:buNone/>
            </a:pPr>
            <a:r>
              <a:rPr lang="en-US" sz="2400" dirty="0">
                <a:solidFill>
                  <a:schemeClr val="bg1"/>
                </a:solidFill>
              </a:rPr>
              <a:t>Stephen Mather – Cleveland </a:t>
            </a:r>
            <a:r>
              <a:rPr lang="en-US" sz="2400" dirty="0" err="1">
                <a:solidFill>
                  <a:schemeClr val="bg1"/>
                </a:solidFill>
              </a:rPr>
              <a:t>MetroParks</a:t>
            </a:r>
            <a:endParaRPr lang="en-US" sz="2400" dirty="0">
              <a:solidFill>
                <a:schemeClr val="bg1"/>
              </a:solidFill>
            </a:endParaRPr>
          </a:p>
          <a:p>
            <a:pPr marL="0" indent="0">
              <a:buNone/>
            </a:pPr>
            <a:endParaRPr lang="en-US" sz="2000" dirty="0">
              <a:solidFill>
                <a:schemeClr val="bg1"/>
              </a:solidFill>
            </a:endParaRPr>
          </a:p>
          <a:p>
            <a:pPr marL="0" indent="0">
              <a:buNone/>
            </a:pPr>
            <a:endParaRPr lang="en-US" sz="2000" dirty="0">
              <a:solidFill>
                <a:schemeClr val="bg1"/>
              </a:solidFill>
            </a:endParaRPr>
          </a:p>
        </p:txBody>
      </p:sp>
    </p:spTree>
    <p:extLst>
      <p:ext uri="{BB962C8B-B14F-4D97-AF65-F5344CB8AC3E}">
        <p14:creationId xmlns:p14="http://schemas.microsoft.com/office/powerpoint/2010/main" val="557466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758" y="195261"/>
            <a:ext cx="9893968" cy="1325563"/>
          </a:xfrm>
        </p:spPr>
        <p:txBody>
          <a:bodyPr/>
          <a:lstStyle/>
          <a:p>
            <a:r>
              <a:rPr lang="en-US" dirty="0"/>
              <a:t>Witnessing the </a:t>
            </a:r>
            <a:r>
              <a:rPr lang="en-US" sz="4200" dirty="0"/>
              <a:t>Challenge</a:t>
            </a:r>
            <a:r>
              <a:rPr lang="en-US" dirty="0"/>
              <a:t> First Hand</a:t>
            </a:r>
          </a:p>
        </p:txBody>
      </p:sp>
      <p:pic>
        <p:nvPicPr>
          <p:cNvPr id="4" name="VID-20161111-WA0001.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02758" y="1520824"/>
            <a:ext cx="8850842" cy="5015538"/>
          </a:xfrm>
        </p:spPr>
      </p:pic>
    </p:spTree>
    <p:extLst>
      <p:ext uri="{BB962C8B-B14F-4D97-AF65-F5344CB8AC3E}">
        <p14:creationId xmlns:p14="http://schemas.microsoft.com/office/powerpoint/2010/main" val="13630800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CCE12B1-B041-46B5-BB63-FCD9FC289D7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396841" cy="6858000"/>
          </a:xfrm>
          <a:prstGeom prst="rect">
            <a:avLst/>
          </a:prstGeom>
        </p:spPr>
      </p:pic>
    </p:spTree>
    <p:extLst>
      <p:ext uri="{BB962C8B-B14F-4D97-AF65-F5344CB8AC3E}">
        <p14:creationId xmlns:p14="http://schemas.microsoft.com/office/powerpoint/2010/main" val="1380526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6B635FC-7878-4539-A15E-30A057B2CF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
            <a:ext cx="12226686" cy="6763871"/>
          </a:xfrm>
          <a:prstGeom prst="rect">
            <a:avLst/>
          </a:prstGeom>
        </p:spPr>
      </p:pic>
    </p:spTree>
    <p:extLst>
      <p:ext uri="{BB962C8B-B14F-4D97-AF65-F5344CB8AC3E}">
        <p14:creationId xmlns:p14="http://schemas.microsoft.com/office/powerpoint/2010/main" val="46527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70BDD0CE-06A4-404B-8A13-580229C1C9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92723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26">
            <a:extLst>
              <a:ext uri="{FF2B5EF4-FFF2-40B4-BE49-F238E27FC236}">
                <a16:creationId xmlns:a16="http://schemas.microsoft.com/office/drawing/2014/main" xmlns="" id="{B7511254-A05E-4E15-ABEE-9CE80348539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843"/>
            <a:ext cx="11548872" cy="3930315"/>
          </a:xfrm>
          <a:prstGeom prst="roundRect">
            <a:avLst>
              <a:gd name="adj" fmla="val 0"/>
            </a:avLst>
          </a:prstGeom>
          <a:solidFill>
            <a:srgbClr val="FFFFFF"/>
          </a:solidFill>
          <a:ln w="9525">
            <a:solidFill>
              <a:schemeClr val="bg2"/>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3" descr="A bottle of beer&#10;&#10;Description generated with high confidence"/>
          <p:cNvPicPr>
            <a:picLocks noChangeAspect="1"/>
          </p:cNvPicPr>
          <p:nvPr/>
        </p:nvPicPr>
        <p:blipFill rotWithShape="1">
          <a:blip r:embed="rId2">
            <a:extLst>
              <a:ext uri="{28A0092B-C50C-407E-A947-70E740481C1C}">
                <a14:useLocalDpi xmlns:a14="http://schemas.microsoft.com/office/drawing/2010/main" val="0"/>
              </a:ext>
            </a:extLst>
          </a:blip>
          <a:srcRect t="10070" r="1" b="28451"/>
          <a:stretch/>
        </p:blipFill>
        <p:spPr>
          <a:xfrm>
            <a:off x="7534656" y="640080"/>
            <a:ext cx="4015740" cy="3291840"/>
          </a:xfrm>
          <a:prstGeom prst="rect">
            <a:avLst/>
          </a:prstGeom>
        </p:spPr>
      </p:pic>
      <p:pic>
        <p:nvPicPr>
          <p:cNvPr id="8" name="Picture 7" descr="A cup of coffee&#10;&#10;Description generated with high confidence"/>
          <p:cNvPicPr>
            <a:picLocks noChangeAspect="1"/>
          </p:cNvPicPr>
          <p:nvPr/>
        </p:nvPicPr>
        <p:blipFill rotWithShape="1">
          <a:blip r:embed="rId3">
            <a:extLst>
              <a:ext uri="{28A0092B-C50C-407E-A947-70E740481C1C}">
                <a14:useLocalDpi xmlns:a14="http://schemas.microsoft.com/office/drawing/2010/main" val="0"/>
              </a:ext>
            </a:extLst>
          </a:blip>
          <a:srcRect r="5415" b="2"/>
          <a:stretch/>
        </p:blipFill>
        <p:spPr>
          <a:xfrm>
            <a:off x="641604" y="640080"/>
            <a:ext cx="6732183" cy="3291840"/>
          </a:xfrm>
          <a:prstGeom prst="rect">
            <a:avLst/>
          </a:prstGeom>
        </p:spPr>
      </p:pic>
      <p:sp>
        <p:nvSpPr>
          <p:cNvPr id="2" name="Title 1"/>
          <p:cNvSpPr>
            <a:spLocks noGrp="1"/>
          </p:cNvSpPr>
          <p:nvPr>
            <p:ph type="title"/>
          </p:nvPr>
        </p:nvSpPr>
        <p:spPr>
          <a:xfrm>
            <a:off x="990600" y="4642583"/>
            <a:ext cx="10210800" cy="1099845"/>
          </a:xfrm>
        </p:spPr>
        <p:txBody>
          <a:bodyPr vert="horz" lIns="91440" tIns="45720" rIns="91440" bIns="45720" rtlCol="0" anchor="b">
            <a:normAutofit/>
          </a:bodyPr>
          <a:lstStyle/>
          <a:p>
            <a:pPr algn="ctr"/>
            <a:r>
              <a:rPr lang="en-US" sz="4200" kern="1200" dirty="0">
                <a:solidFill>
                  <a:schemeClr val="tx1"/>
                </a:solidFill>
                <a:latin typeface="+mj-lt"/>
                <a:ea typeface="+mj-ea"/>
                <a:cs typeface="+mj-cs"/>
              </a:rPr>
              <a:t>Formulating a Solution</a:t>
            </a:r>
          </a:p>
        </p:txBody>
      </p:sp>
    </p:spTree>
    <p:extLst>
      <p:ext uri="{BB962C8B-B14F-4D97-AF65-F5344CB8AC3E}">
        <p14:creationId xmlns:p14="http://schemas.microsoft.com/office/powerpoint/2010/main" val="1063436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4038600" y="1306787"/>
            <a:ext cx="7188199" cy="4241037"/>
          </a:xfrm>
          <a:prstGeom prst="rect">
            <a:avLst/>
          </a:prstGeom>
        </p:spPr>
      </p:pic>
      <p:sp>
        <p:nvSpPr>
          <p:cNvPr id="4" name="Title 3"/>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200" kern="1200" dirty="0">
                <a:solidFill>
                  <a:schemeClr val="bg1"/>
                </a:solidFill>
                <a:latin typeface="+mj-lt"/>
                <a:ea typeface="+mj-ea"/>
                <a:cs typeface="+mj-cs"/>
              </a:rPr>
              <a:t>Formulating a Solution</a:t>
            </a:r>
          </a:p>
        </p:txBody>
      </p:sp>
    </p:spTree>
    <p:extLst>
      <p:ext uri="{BB962C8B-B14F-4D97-AF65-F5344CB8AC3E}">
        <p14:creationId xmlns:p14="http://schemas.microsoft.com/office/powerpoint/2010/main" val="641390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xmlns=""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US" dirty="0">
                <a:solidFill>
                  <a:schemeClr val="accent1"/>
                </a:solidFill>
              </a:rPr>
              <a:t>Origins</a:t>
            </a:r>
          </a:p>
        </p:txBody>
      </p:sp>
      <p:sp>
        <p:nvSpPr>
          <p:cNvPr id="3" name="Content Placeholder 2"/>
          <p:cNvSpPr>
            <a:spLocks noGrp="1"/>
          </p:cNvSpPr>
          <p:nvPr>
            <p:ph idx="1"/>
          </p:nvPr>
        </p:nvSpPr>
        <p:spPr>
          <a:xfrm>
            <a:off x="4976031" y="963877"/>
            <a:ext cx="6377769" cy="4930246"/>
          </a:xfrm>
        </p:spPr>
        <p:txBody>
          <a:bodyPr anchor="ctr">
            <a:normAutofit/>
          </a:bodyPr>
          <a:lstStyle/>
          <a:p>
            <a:r>
              <a:rPr lang="en-US" sz="2400"/>
              <a:t>Computer Vision</a:t>
            </a:r>
          </a:p>
          <a:p>
            <a:r>
              <a:rPr lang="en-US" sz="2400"/>
              <a:t>Photogrammetry</a:t>
            </a:r>
          </a:p>
        </p:txBody>
      </p:sp>
    </p:spTree>
    <p:extLst>
      <p:ext uri="{BB962C8B-B14F-4D97-AF65-F5344CB8AC3E}">
        <p14:creationId xmlns:p14="http://schemas.microsoft.com/office/powerpoint/2010/main" val="853037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7242" y="748109"/>
            <a:ext cx="2622135" cy="1325563"/>
          </a:xfrm>
        </p:spPr>
        <p:txBody>
          <a:bodyPr/>
          <a:lstStyle/>
          <a:p>
            <a:r>
              <a:rPr lang="en-US" dirty="0"/>
              <a:t>Purposes</a:t>
            </a:r>
          </a:p>
        </p:txBody>
      </p:sp>
      <p:sp>
        <p:nvSpPr>
          <p:cNvPr id="3" name="Content Placeholder 2"/>
          <p:cNvSpPr>
            <a:spLocks noGrp="1"/>
          </p:cNvSpPr>
          <p:nvPr>
            <p:ph idx="1"/>
          </p:nvPr>
        </p:nvSpPr>
        <p:spPr>
          <a:xfrm>
            <a:off x="4517242" y="2478292"/>
            <a:ext cx="6233215" cy="2354233"/>
          </a:xfrm>
        </p:spPr>
        <p:txBody>
          <a:bodyPr>
            <a:normAutofit lnSpcReduction="10000"/>
          </a:bodyPr>
          <a:lstStyle/>
          <a:p>
            <a:r>
              <a:rPr lang="en-US" dirty="0"/>
              <a:t>Ecology</a:t>
            </a:r>
          </a:p>
          <a:p>
            <a:r>
              <a:rPr lang="en-US" dirty="0"/>
              <a:t>Humanitarian</a:t>
            </a:r>
          </a:p>
          <a:p>
            <a:r>
              <a:rPr lang="en-US" dirty="0"/>
              <a:t>Participatory creation of data for the public good</a:t>
            </a:r>
          </a:p>
          <a:p>
            <a:r>
              <a:rPr lang="en-US" dirty="0"/>
              <a:t>Support of </a:t>
            </a:r>
            <a:r>
              <a:rPr lang="en-US" dirty="0" err="1"/>
              <a:t>OpenAerialDroneMap</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416" y="1189162"/>
            <a:ext cx="4292877" cy="4292877"/>
          </a:xfrm>
          <a:prstGeom prst="rect">
            <a:avLst/>
          </a:prstGeom>
        </p:spPr>
      </p:pic>
      <p:sp>
        <p:nvSpPr>
          <p:cNvPr id="5" name="Rectangle 4"/>
          <p:cNvSpPr/>
          <p:nvPr/>
        </p:nvSpPr>
        <p:spPr>
          <a:xfrm>
            <a:off x="258489" y="6291278"/>
            <a:ext cx="8223608" cy="307777"/>
          </a:xfrm>
          <a:prstGeom prst="rect">
            <a:avLst/>
          </a:prstGeom>
        </p:spPr>
        <p:txBody>
          <a:bodyPr wrap="square">
            <a:spAutoFit/>
          </a:bodyPr>
          <a:lstStyle/>
          <a:p>
            <a:r>
              <a:rPr lang="en-US" sz="1400" dirty="0"/>
              <a:t>http://image0-rubylane.s3.amazonaws.com/shops/suzanstreasures/VCx20-x201402.1L.jpg</a:t>
            </a:r>
          </a:p>
        </p:txBody>
      </p:sp>
    </p:spTree>
    <p:extLst>
      <p:ext uri="{BB962C8B-B14F-4D97-AF65-F5344CB8AC3E}">
        <p14:creationId xmlns:p14="http://schemas.microsoft.com/office/powerpoint/2010/main" val="401783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Photogrammetric Process</a:t>
            </a:r>
          </a:p>
        </p:txBody>
      </p:sp>
      <p:pic>
        <p:nvPicPr>
          <p:cNvPr id="5" name="Picture 4"/>
          <p:cNvPicPr>
            <a:picLocks noChangeAspect="1"/>
          </p:cNvPicPr>
          <p:nvPr/>
        </p:nvPicPr>
        <p:blipFill>
          <a:blip r:embed="rId3">
            <a:clrChange>
              <a:clrFrom>
                <a:srgbClr val="808080"/>
              </a:clrFrom>
              <a:clrTo>
                <a:srgbClr val="808080">
                  <a:alpha val="0"/>
                </a:srgbClr>
              </a:clrTo>
            </a:clrChange>
            <a:extLst>
              <a:ext uri="{28A0092B-C50C-407E-A947-70E740481C1C}">
                <a14:useLocalDpi xmlns:a14="http://schemas.microsoft.com/office/drawing/2010/main"/>
              </a:ext>
            </a:extLst>
          </a:blip>
          <a:stretch>
            <a:fillRect/>
          </a:stretch>
        </p:blipFill>
        <p:spPr>
          <a:xfrm>
            <a:off x="3453496" y="2144521"/>
            <a:ext cx="4554889" cy="2568957"/>
          </a:xfrm>
          <a:prstGeom prst="rect">
            <a:avLst/>
          </a:prstGeom>
        </p:spPr>
      </p:pic>
      <p:sp>
        <p:nvSpPr>
          <p:cNvPr id="9" name="Rectangle 8">
            <a:extLst>
              <a:ext uri="{FF2B5EF4-FFF2-40B4-BE49-F238E27FC236}">
                <a16:creationId xmlns:a16="http://schemas.microsoft.com/office/drawing/2014/main" xmlns="" id="{3939845F-0E23-47C2-9905-496917D89FC9}"/>
              </a:ext>
            </a:extLst>
          </p:cNvPr>
          <p:cNvSpPr/>
          <p:nvPr/>
        </p:nvSpPr>
        <p:spPr>
          <a:xfrm>
            <a:off x="9291484" y="2271252"/>
            <a:ext cx="2062316" cy="29791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C47CA034-007D-45B1-A11F-903C01F4DEA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703218" y="1902542"/>
            <a:ext cx="3172011" cy="3598606"/>
          </a:xfrm>
          <a:prstGeom prst="rect">
            <a:avLst/>
          </a:prstGeom>
        </p:spPr>
      </p:pic>
      <p:pic>
        <p:nvPicPr>
          <p:cNvPr id="12" name="Picture 11">
            <a:extLst>
              <a:ext uri="{FF2B5EF4-FFF2-40B4-BE49-F238E27FC236}">
                <a16:creationId xmlns:a16="http://schemas.microsoft.com/office/drawing/2014/main" xmlns="" id="{667CE756-4B5A-4B37-8718-D824AC43B7C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0529" y="2184379"/>
            <a:ext cx="1892733" cy="1419550"/>
          </a:xfrm>
          <a:prstGeom prst="rect">
            <a:avLst/>
          </a:prstGeom>
          <a:ln>
            <a:solidFill>
              <a:schemeClr val="bg1"/>
            </a:solidFill>
          </a:ln>
        </p:spPr>
      </p:pic>
      <p:pic>
        <p:nvPicPr>
          <p:cNvPr id="14" name="Picture 13">
            <a:extLst>
              <a:ext uri="{FF2B5EF4-FFF2-40B4-BE49-F238E27FC236}">
                <a16:creationId xmlns:a16="http://schemas.microsoft.com/office/drawing/2014/main" xmlns="" id="{6E35C7AD-9D5C-4F37-99EB-346FAAE72F5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12762" y="3121066"/>
            <a:ext cx="1892733" cy="1419550"/>
          </a:xfrm>
          <a:prstGeom prst="rect">
            <a:avLst/>
          </a:prstGeom>
          <a:ln>
            <a:solidFill>
              <a:schemeClr val="bg1"/>
            </a:solidFill>
          </a:ln>
        </p:spPr>
      </p:pic>
      <p:pic>
        <p:nvPicPr>
          <p:cNvPr id="16" name="Picture 15">
            <a:extLst>
              <a:ext uri="{FF2B5EF4-FFF2-40B4-BE49-F238E27FC236}">
                <a16:creationId xmlns:a16="http://schemas.microsoft.com/office/drawing/2014/main" xmlns="" id="{52E99453-49B9-4EAA-AA2A-5B04AE24C0B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5930" y="3830841"/>
            <a:ext cx="1892733" cy="1419550"/>
          </a:xfrm>
          <a:prstGeom prst="rect">
            <a:avLst/>
          </a:prstGeom>
          <a:ln>
            <a:solidFill>
              <a:schemeClr val="bg1"/>
            </a:solidFill>
          </a:ln>
        </p:spPr>
      </p:pic>
      <p:sp>
        <p:nvSpPr>
          <p:cNvPr id="17" name="Arrow: Right 16">
            <a:extLst>
              <a:ext uri="{FF2B5EF4-FFF2-40B4-BE49-F238E27FC236}">
                <a16:creationId xmlns:a16="http://schemas.microsoft.com/office/drawing/2014/main" xmlns="" id="{70E5BE64-A11E-49D0-9549-8613635E24AD}"/>
              </a:ext>
            </a:extLst>
          </p:cNvPr>
          <p:cNvSpPr/>
          <p:nvPr/>
        </p:nvSpPr>
        <p:spPr>
          <a:xfrm>
            <a:off x="1812296" y="5633884"/>
            <a:ext cx="8371465" cy="471948"/>
          </a:xfrm>
          <a:prstGeom prst="rightArrow">
            <a:avLst>
              <a:gd name="adj1" fmla="val 50000"/>
              <a:gd name="adj2" fmla="val 92352"/>
            </a:avLst>
          </a:prstGeom>
          <a:solidFill>
            <a:srgbClr val="96AE84"/>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4381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8844" y="392019"/>
            <a:ext cx="9893968" cy="1325563"/>
          </a:xfrm>
        </p:spPr>
        <p:txBody>
          <a:bodyPr/>
          <a:lstStyle/>
          <a:p>
            <a:r>
              <a:rPr lang="en-US" dirty="0"/>
              <a:t>Usage</a:t>
            </a:r>
          </a:p>
        </p:txBody>
      </p:sp>
      <p:sp>
        <p:nvSpPr>
          <p:cNvPr id="3" name="Content Placeholder 2"/>
          <p:cNvSpPr>
            <a:spLocks noGrp="1"/>
          </p:cNvSpPr>
          <p:nvPr>
            <p:ph idx="1"/>
          </p:nvPr>
        </p:nvSpPr>
        <p:spPr>
          <a:xfrm>
            <a:off x="838200" y="1622324"/>
            <a:ext cx="10515600" cy="5235676"/>
          </a:xfrm>
        </p:spPr>
        <p:txBody>
          <a:bodyPr>
            <a:normAutofit/>
          </a:bodyPr>
          <a:lstStyle/>
          <a:p>
            <a:endParaRPr lang="en-US" dirty="0">
              <a:hlinkClick r:id="rId3"/>
            </a:endParaRPr>
          </a:p>
          <a:p>
            <a:r>
              <a:rPr lang="en-US" dirty="0">
                <a:hlinkClick r:id="rId3"/>
              </a:rPr>
              <a:t>Command line tool</a:t>
            </a:r>
            <a:endParaRPr lang="en-US" dirty="0"/>
          </a:p>
          <a:p>
            <a:endParaRPr lang="en-US" dirty="0"/>
          </a:p>
          <a:p>
            <a:r>
              <a:rPr lang="en-US" dirty="0">
                <a:hlinkClick r:id="rId4"/>
              </a:rPr>
              <a:t>Portable OpenStreetMap (POSM)</a:t>
            </a:r>
            <a:endParaRPr lang="en-US" dirty="0"/>
          </a:p>
          <a:p>
            <a:r>
              <a:rPr lang="en-US" dirty="0">
                <a:hlinkClick r:id="rId5"/>
              </a:rPr>
              <a:t>Node-</a:t>
            </a:r>
            <a:r>
              <a:rPr lang="en-US" dirty="0" err="1">
                <a:hlinkClick r:id="rId5"/>
              </a:rPr>
              <a:t>OpenDroneMap</a:t>
            </a:r>
            <a:endParaRPr lang="en-US" dirty="0"/>
          </a:p>
          <a:p>
            <a:pPr lvl="1"/>
            <a:r>
              <a:rPr lang="en-US" dirty="0"/>
              <a:t>Web API for ODM</a:t>
            </a:r>
          </a:p>
          <a:p>
            <a:r>
              <a:rPr lang="en-US" dirty="0" err="1">
                <a:hlinkClick r:id="rId6"/>
              </a:rPr>
              <a:t>WebODM</a:t>
            </a:r>
            <a:endParaRPr lang="en-US" dirty="0"/>
          </a:p>
          <a:p>
            <a:pPr lvl="1"/>
            <a:r>
              <a:rPr lang="en-US" dirty="0"/>
              <a:t>Multi-user (Django) environment for ODM</a:t>
            </a:r>
          </a:p>
          <a:p>
            <a:r>
              <a:rPr lang="en-US" dirty="0" err="1">
                <a:hlinkClick r:id="rId7"/>
              </a:rPr>
              <a:t>OpenDroneMap-ecs</a:t>
            </a:r>
            <a:r>
              <a:rPr lang="en-US" dirty="0">
                <a:hlinkClick r:id="rId7"/>
              </a:rPr>
              <a:t> </a:t>
            </a:r>
            <a:endParaRPr lang="en-US" dirty="0"/>
          </a:p>
          <a:p>
            <a:pPr lvl="2"/>
            <a:endParaRPr lang="en-US" dirty="0"/>
          </a:p>
        </p:txBody>
      </p:sp>
    </p:spTree>
    <p:extLst>
      <p:ext uri="{BB962C8B-B14F-4D97-AF65-F5344CB8AC3E}">
        <p14:creationId xmlns:p14="http://schemas.microsoft.com/office/powerpoint/2010/main" val="131186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3705" y="601667"/>
            <a:ext cx="6979024" cy="1325563"/>
          </a:xfrm>
        </p:spPr>
        <p:txBody>
          <a:bodyPr>
            <a:normAutofit fontScale="90000"/>
          </a:bodyPr>
          <a:lstStyle/>
          <a:p>
            <a:r>
              <a:rPr lang="en-US" dirty="0"/>
              <a:t>Future of Photogrammetry Processing</a:t>
            </a:r>
          </a:p>
        </p:txBody>
      </p:sp>
      <p:sp>
        <p:nvSpPr>
          <p:cNvPr id="3" name="Content Placeholder 2"/>
          <p:cNvSpPr>
            <a:spLocks noGrp="1"/>
          </p:cNvSpPr>
          <p:nvPr>
            <p:ph idx="1"/>
          </p:nvPr>
        </p:nvSpPr>
        <p:spPr>
          <a:xfrm>
            <a:off x="4773705" y="2084283"/>
            <a:ext cx="5683623" cy="4351338"/>
          </a:xfrm>
        </p:spPr>
        <p:txBody>
          <a:bodyPr>
            <a:normAutofit/>
          </a:bodyPr>
          <a:lstStyle/>
          <a:p>
            <a:endParaRPr lang="en-US" sz="2400" dirty="0"/>
          </a:p>
          <a:p>
            <a:r>
              <a:rPr lang="en-US" sz="2400" dirty="0">
                <a:solidFill>
                  <a:schemeClr val="tx2">
                    <a:lumMod val="90000"/>
                  </a:schemeClr>
                </a:solidFill>
              </a:rPr>
              <a:t>Quality reporting and robustness improvements</a:t>
            </a:r>
          </a:p>
          <a:p>
            <a:r>
              <a:rPr lang="en-US" sz="2400" dirty="0"/>
              <a:t>Scalability improvements</a:t>
            </a:r>
          </a:p>
          <a:p>
            <a:r>
              <a:rPr lang="en-US" sz="2400" dirty="0"/>
              <a:t>Performance improvements</a:t>
            </a:r>
          </a:p>
        </p:txBody>
      </p:sp>
      <p:pic>
        <p:nvPicPr>
          <p:cNvPr id="8" name="Picture 7">
            <a:extLst>
              <a:ext uri="{FF2B5EF4-FFF2-40B4-BE49-F238E27FC236}">
                <a16:creationId xmlns:a16="http://schemas.microsoft.com/office/drawing/2014/main" xmlns="" id="{26817EB3-E99E-4017-9C46-FE17EBC9C8E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9881" y="444178"/>
            <a:ext cx="3848490" cy="5452028"/>
          </a:xfrm>
          <a:prstGeom prst="rect">
            <a:avLst/>
          </a:prstGeom>
        </p:spPr>
      </p:pic>
      <p:sp>
        <p:nvSpPr>
          <p:cNvPr id="9" name="Rectangle 8">
            <a:extLst>
              <a:ext uri="{FF2B5EF4-FFF2-40B4-BE49-F238E27FC236}">
                <a16:creationId xmlns:a16="http://schemas.microsoft.com/office/drawing/2014/main" xmlns="" id="{B7C190C6-C10B-4C3B-AA80-DEC5E49ABBA1}"/>
              </a:ext>
            </a:extLst>
          </p:cNvPr>
          <p:cNvSpPr/>
          <p:nvPr/>
        </p:nvSpPr>
        <p:spPr>
          <a:xfrm>
            <a:off x="413158" y="6281733"/>
            <a:ext cx="4261936" cy="307777"/>
          </a:xfrm>
          <a:prstGeom prst="rect">
            <a:avLst/>
          </a:prstGeom>
        </p:spPr>
        <p:txBody>
          <a:bodyPr wrap="none">
            <a:spAutoFit/>
          </a:bodyPr>
          <a:lstStyle/>
          <a:p>
            <a:r>
              <a:rPr lang="en-US" sz="1400" dirty="0"/>
              <a:t>http://davemilburn.deviantart.com/art/BB8-586862785</a:t>
            </a:r>
          </a:p>
        </p:txBody>
      </p:sp>
    </p:spTree>
    <p:extLst>
      <p:ext uri="{BB962C8B-B14F-4D97-AF65-F5344CB8AC3E}">
        <p14:creationId xmlns:p14="http://schemas.microsoft.com/office/powerpoint/2010/main" val="2521419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9445" r="1" b="8066"/>
          <a:stretch/>
        </p:blipFill>
        <p:spPr>
          <a:xfrm>
            <a:off x="20" y="10"/>
            <a:ext cx="12191980" cy="6857990"/>
          </a:xfrm>
          <a:prstGeom prst="rect">
            <a:avLst/>
          </a:prstGeom>
        </p:spPr>
      </p:pic>
    </p:spTree>
    <p:extLst>
      <p:ext uri="{BB962C8B-B14F-4D97-AF65-F5344CB8AC3E}">
        <p14:creationId xmlns:p14="http://schemas.microsoft.com/office/powerpoint/2010/main" val="91418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toy&#10;&#10;Description generated with very high confidence"/>
          <p:cNvPicPr>
            <a:picLocks noGrp="1" noChangeAspect="1"/>
          </p:cNvPicPr>
          <p:nvPr>
            <p:ph sz="half" idx="1"/>
          </p:nvPr>
        </p:nvPicPr>
        <p:blipFill rotWithShape="1">
          <a:blip r:embed="rId3" cstate="print">
            <a:extLst>
              <a:ext uri="{28A0092B-C50C-407E-A947-70E740481C1C}">
                <a14:useLocalDpi xmlns:a14="http://schemas.microsoft.com/office/drawing/2010/main"/>
              </a:ext>
            </a:extLst>
          </a:blip>
          <a:srcRect l="29144" r="22188" b="-2"/>
          <a:stretch/>
        </p:blipFill>
        <p:spPr>
          <a:xfrm>
            <a:off x="20" y="10"/>
            <a:ext cx="4635571" cy="6857990"/>
          </a:xfrm>
          <a:prstGeom prst="rect">
            <a:avLst/>
          </a:prstGeom>
          <a:effectLst/>
        </p:spPr>
      </p:pic>
      <p:sp>
        <p:nvSpPr>
          <p:cNvPr id="2" name="Title 1"/>
          <p:cNvSpPr>
            <a:spLocks noGrp="1"/>
          </p:cNvSpPr>
          <p:nvPr>
            <p:ph type="title"/>
          </p:nvPr>
        </p:nvSpPr>
        <p:spPr>
          <a:xfrm>
            <a:off x="4965430" y="629266"/>
            <a:ext cx="6586491" cy="1676603"/>
          </a:xfrm>
        </p:spPr>
        <p:txBody>
          <a:bodyPr vert="horz" lIns="91440" tIns="45720" rIns="91440" bIns="45720" rtlCol="0" anchor="ctr">
            <a:normAutofit/>
          </a:bodyPr>
          <a:lstStyle/>
          <a:p>
            <a:r>
              <a:rPr lang="en-US" dirty="0">
                <a:solidFill>
                  <a:schemeClr val="tx1"/>
                </a:solidFill>
                <a:latin typeface="+mj-lt"/>
              </a:rPr>
              <a:t>Scalability</a:t>
            </a:r>
          </a:p>
        </p:txBody>
      </p:sp>
      <p:sp>
        <p:nvSpPr>
          <p:cNvPr id="4" name="Content Placeholder 3"/>
          <p:cNvSpPr>
            <a:spLocks noGrp="1"/>
          </p:cNvSpPr>
          <p:nvPr>
            <p:ph sz="half" idx="2"/>
          </p:nvPr>
        </p:nvSpPr>
        <p:spPr>
          <a:xfrm>
            <a:off x="4965431" y="2438400"/>
            <a:ext cx="6586489" cy="3785419"/>
          </a:xfrm>
        </p:spPr>
        <p:txBody>
          <a:bodyPr vert="horz" lIns="91440" tIns="45720" rIns="91440" bIns="45720" rtlCol="0">
            <a:normAutofit/>
          </a:bodyPr>
          <a:lstStyle/>
          <a:p>
            <a:r>
              <a:rPr lang="en-US" sz="2400" dirty="0">
                <a:solidFill>
                  <a:schemeClr val="tx1"/>
                </a:solidFill>
                <a:latin typeface="+mn-lt"/>
              </a:rPr>
              <a:t>Split large numbers of images into smaller groups</a:t>
            </a:r>
          </a:p>
          <a:p>
            <a:r>
              <a:rPr lang="en-US" sz="2400" dirty="0">
                <a:solidFill>
                  <a:schemeClr val="tx1"/>
                </a:solidFill>
                <a:latin typeface="+mn-lt"/>
              </a:rPr>
              <a:t>Run </a:t>
            </a:r>
            <a:r>
              <a:rPr lang="en-US" sz="2400" dirty="0" err="1">
                <a:solidFill>
                  <a:schemeClr val="tx1"/>
                </a:solidFill>
                <a:latin typeface="+mn-lt"/>
              </a:rPr>
              <a:t>OpenSfM</a:t>
            </a:r>
            <a:r>
              <a:rPr lang="en-US" sz="2400" dirty="0">
                <a:solidFill>
                  <a:schemeClr val="tx1"/>
                </a:solidFill>
                <a:latin typeface="+mn-lt"/>
              </a:rPr>
              <a:t> reconstruction on each subgroup</a:t>
            </a:r>
          </a:p>
          <a:p>
            <a:r>
              <a:rPr lang="en-US" sz="2400" dirty="0">
                <a:solidFill>
                  <a:schemeClr val="tx1"/>
                </a:solidFill>
                <a:latin typeface="+mn-lt"/>
              </a:rPr>
              <a:t>Align and transform those groups to each other using matching features between the groups</a:t>
            </a:r>
          </a:p>
        </p:txBody>
      </p:sp>
    </p:spTree>
    <p:extLst>
      <p:ext uri="{BB962C8B-B14F-4D97-AF65-F5344CB8AC3E}">
        <p14:creationId xmlns:p14="http://schemas.microsoft.com/office/powerpoint/2010/main" val="64049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a:ext>
            </a:extLst>
          </a:blip>
          <a:srcRect t="20485" b="5258"/>
          <a:stretch/>
        </p:blipFill>
        <p:spPr>
          <a:xfrm>
            <a:off x="20" y="10"/>
            <a:ext cx="12191980" cy="6857990"/>
          </a:xfrm>
          <a:prstGeom prst="rect">
            <a:avLst/>
          </a:prstGeom>
        </p:spPr>
      </p:pic>
      <p:sp>
        <p:nvSpPr>
          <p:cNvPr id="2" name="Title 1"/>
          <p:cNvSpPr>
            <a:spLocks noGrp="1"/>
          </p:cNvSpPr>
          <p:nvPr>
            <p:ph type="title"/>
          </p:nvPr>
        </p:nvSpPr>
        <p:spPr>
          <a:xfrm>
            <a:off x="838200" y="630875"/>
            <a:ext cx="10515600" cy="794064"/>
          </a:xfrm>
          <a:solidFill>
            <a:schemeClr val="tx1">
              <a:alpha val="60000"/>
            </a:schemeClr>
          </a:solidFill>
        </p:spPr>
        <p:txBody>
          <a:bodyPr vert="horz" lIns="91440" tIns="45720" rIns="91440" bIns="45720" rtlCol="0" anchor="ctr">
            <a:normAutofit/>
          </a:bodyPr>
          <a:lstStyle/>
          <a:p>
            <a:r>
              <a:rPr lang="en-US" dirty="0">
                <a:solidFill>
                  <a:schemeClr val="bg1"/>
                </a:solidFill>
                <a:latin typeface="+mj-lt"/>
              </a:rPr>
              <a:t>Scalability with Consistency</a:t>
            </a:r>
          </a:p>
        </p:txBody>
      </p:sp>
    </p:spTree>
    <p:extLst>
      <p:ext uri="{BB962C8B-B14F-4D97-AF65-F5344CB8AC3E}">
        <p14:creationId xmlns:p14="http://schemas.microsoft.com/office/powerpoint/2010/main" val="206473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580E73-76B5-4180-8835-311397394CFC}"/>
              </a:ext>
            </a:extLst>
          </p:cNvPr>
          <p:cNvSpPr>
            <a:spLocks noGrp="1"/>
          </p:cNvSpPr>
          <p:nvPr>
            <p:ph type="title"/>
          </p:nvPr>
        </p:nvSpPr>
        <p:spPr>
          <a:xfrm>
            <a:off x="636494" y="221205"/>
            <a:ext cx="9829800" cy="1325563"/>
          </a:xfrm>
        </p:spPr>
        <p:txBody>
          <a:bodyPr/>
          <a:lstStyle/>
          <a:p>
            <a:r>
              <a:rPr lang="en-US" dirty="0"/>
              <a:t>Compounding Z Error Across Large Landscape</a:t>
            </a:r>
          </a:p>
        </p:txBody>
      </p:sp>
      <p:pic>
        <p:nvPicPr>
          <p:cNvPr id="4" name="Picture 3">
            <a:extLst>
              <a:ext uri="{FF2B5EF4-FFF2-40B4-BE49-F238E27FC236}">
                <a16:creationId xmlns:a16="http://schemas.microsoft.com/office/drawing/2014/main" xmlns="" id="{36CE74C1-A01F-4CC5-BBEC-4675AE94D288}"/>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84332" y="2044309"/>
            <a:ext cx="12107668" cy="4182979"/>
          </a:xfrm>
          <a:prstGeom prst="rect">
            <a:avLst/>
          </a:prstGeom>
        </p:spPr>
      </p:pic>
    </p:spTree>
    <p:extLst>
      <p:ext uri="{BB962C8B-B14F-4D97-AF65-F5344CB8AC3E}">
        <p14:creationId xmlns:p14="http://schemas.microsoft.com/office/powerpoint/2010/main" val="2666238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580E73-76B5-4180-8835-311397394CFC}"/>
              </a:ext>
            </a:extLst>
          </p:cNvPr>
          <p:cNvSpPr>
            <a:spLocks noGrp="1"/>
          </p:cNvSpPr>
          <p:nvPr>
            <p:ph type="title"/>
          </p:nvPr>
        </p:nvSpPr>
        <p:spPr>
          <a:xfrm>
            <a:off x="407067" y="124259"/>
            <a:ext cx="11377865" cy="1325563"/>
          </a:xfrm>
        </p:spPr>
        <p:txBody>
          <a:bodyPr/>
          <a:lstStyle/>
          <a:p>
            <a:r>
              <a:rPr lang="en-US" dirty="0"/>
              <a:t>Corrected Z Error Across Large Landscape</a:t>
            </a:r>
          </a:p>
        </p:txBody>
      </p:sp>
      <p:pic>
        <p:nvPicPr>
          <p:cNvPr id="3" name="Picture 2">
            <a:extLst>
              <a:ext uri="{FF2B5EF4-FFF2-40B4-BE49-F238E27FC236}">
                <a16:creationId xmlns:a16="http://schemas.microsoft.com/office/drawing/2014/main" xmlns="" id="{18BE1537-758E-4F10-9982-6E853662DE32}"/>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9540" y="2389239"/>
            <a:ext cx="12172920" cy="2079522"/>
          </a:xfrm>
          <a:prstGeom prst="rect">
            <a:avLst/>
          </a:prstGeom>
        </p:spPr>
      </p:pic>
    </p:spTree>
    <p:extLst>
      <p:ext uri="{BB962C8B-B14F-4D97-AF65-F5344CB8AC3E}">
        <p14:creationId xmlns:p14="http://schemas.microsoft.com/office/powerpoint/2010/main" val="3658128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532" y="256568"/>
            <a:ext cx="9893968" cy="1325563"/>
          </a:xfrm>
        </p:spPr>
        <p:txBody>
          <a:bodyPr>
            <a:normAutofit/>
          </a:bodyPr>
          <a:lstStyle/>
          <a:p>
            <a:r>
              <a:rPr lang="en-US" dirty="0"/>
              <a:t>Performance Improvements</a:t>
            </a:r>
            <a:endParaRPr lang="en-US" baseline="30000" dirty="0"/>
          </a:p>
        </p:txBody>
      </p:sp>
      <p:pic>
        <p:nvPicPr>
          <p:cNvPr id="4" name="Content Placeholder 3"/>
          <p:cNvPicPr>
            <a:picLocks noGrp="1" noChangeAspect="1"/>
          </p:cNvPicPr>
          <p:nvPr>
            <p:ph sz="half" idx="1"/>
          </p:nvPr>
        </p:nvPicPr>
        <p:blipFill rotWithShape="1">
          <a:blip r:embed="rId2" cstate="print">
            <a:extLst>
              <a:ext uri="{28A0092B-C50C-407E-A947-70E740481C1C}">
                <a14:useLocalDpi xmlns:a14="http://schemas.microsoft.com/office/drawing/2010/main"/>
              </a:ext>
            </a:extLst>
          </a:blip>
          <a:srcRect/>
          <a:stretch/>
        </p:blipFill>
        <p:spPr>
          <a:xfrm>
            <a:off x="168326" y="1338638"/>
            <a:ext cx="5617684" cy="4210450"/>
          </a:xfrm>
        </p:spPr>
      </p:pic>
      <p:sp>
        <p:nvSpPr>
          <p:cNvPr id="5" name="Content Placeholder 4"/>
          <p:cNvSpPr>
            <a:spLocks noGrp="1"/>
          </p:cNvSpPr>
          <p:nvPr>
            <p:ph sz="half" idx="2"/>
          </p:nvPr>
        </p:nvSpPr>
        <p:spPr>
          <a:xfrm>
            <a:off x="5966718" y="1338638"/>
            <a:ext cx="5871411" cy="4351338"/>
          </a:xfrm>
        </p:spPr>
        <p:txBody>
          <a:bodyPr/>
          <a:lstStyle/>
          <a:p>
            <a:r>
              <a:rPr lang="en-US" dirty="0"/>
              <a:t>Improve processor use </a:t>
            </a:r>
          </a:p>
          <a:p>
            <a:pPr lvl="1"/>
            <a:r>
              <a:rPr lang="en-US" dirty="0"/>
              <a:t>Cascade Hashing</a:t>
            </a:r>
            <a:r>
              <a:rPr lang="en-US" baseline="30000" dirty="0"/>
              <a:t>1</a:t>
            </a:r>
            <a:r>
              <a:rPr lang="en-US" dirty="0"/>
              <a:t> matching </a:t>
            </a:r>
          </a:p>
          <a:p>
            <a:pPr marL="914400" lvl="2" indent="0">
              <a:buNone/>
            </a:pPr>
            <a:r>
              <a:rPr lang="en-US" dirty="0"/>
              <a:t>or</a:t>
            </a:r>
          </a:p>
          <a:p>
            <a:pPr lvl="1"/>
            <a:r>
              <a:rPr lang="en-US" dirty="0"/>
              <a:t>Bag of Words</a:t>
            </a:r>
            <a:r>
              <a:rPr lang="en-US" baseline="30000" dirty="0"/>
              <a:t>2</a:t>
            </a:r>
          </a:p>
          <a:p>
            <a:r>
              <a:rPr lang="en-US" dirty="0"/>
              <a:t>Improved Memory Use:</a:t>
            </a:r>
          </a:p>
          <a:p>
            <a:pPr lvl="1"/>
            <a:r>
              <a:rPr lang="en-US" dirty="0"/>
              <a:t>Improved correspondence graph data structures</a:t>
            </a:r>
          </a:p>
          <a:p>
            <a:pPr lvl="1"/>
            <a:r>
              <a:rPr lang="en-US" dirty="0"/>
              <a:t>SLAM-like pose-graph methods for global adjustment of camera position</a:t>
            </a:r>
          </a:p>
          <a:p>
            <a:endParaRPr lang="en-US" dirty="0"/>
          </a:p>
          <a:p>
            <a:endParaRPr lang="en-US" dirty="0"/>
          </a:p>
        </p:txBody>
      </p:sp>
      <p:sp>
        <p:nvSpPr>
          <p:cNvPr id="6" name="Rectangle 5"/>
          <p:cNvSpPr/>
          <p:nvPr/>
        </p:nvSpPr>
        <p:spPr>
          <a:xfrm>
            <a:off x="168326" y="5733458"/>
            <a:ext cx="9571290" cy="646331"/>
          </a:xfrm>
          <a:prstGeom prst="rect">
            <a:avLst/>
          </a:prstGeom>
        </p:spPr>
        <p:txBody>
          <a:bodyPr wrap="square">
            <a:spAutoFit/>
          </a:bodyPr>
          <a:lstStyle/>
          <a:p>
            <a:r>
              <a:rPr lang="en-US" sz="1200" dirty="0"/>
              <a:t>[1] Jian Cheng, Cong </a:t>
            </a:r>
            <a:r>
              <a:rPr lang="en-US" sz="1200" dirty="0" err="1"/>
              <a:t>Leng</a:t>
            </a:r>
            <a:r>
              <a:rPr lang="en-US" sz="1200" dirty="0"/>
              <a:t>, </a:t>
            </a:r>
            <a:r>
              <a:rPr lang="en-US" sz="1200" dirty="0" err="1"/>
              <a:t>Jiaxiang</a:t>
            </a:r>
            <a:r>
              <a:rPr lang="en-US" sz="1200" dirty="0"/>
              <a:t> Wu, Hainan Cui, </a:t>
            </a:r>
            <a:r>
              <a:rPr lang="en-US" sz="1200" dirty="0" err="1"/>
              <a:t>Hanqing</a:t>
            </a:r>
            <a:r>
              <a:rPr lang="en-US" sz="1200" dirty="0"/>
              <a:t> Lu; The IEEE Conference on Computer Vision and Pattern Recognition (CVPR), 2014, pp. 1-8 </a:t>
            </a:r>
          </a:p>
          <a:p>
            <a:r>
              <a:rPr lang="en-US" sz="1200" dirty="0"/>
              <a:t>[2] Michal </a:t>
            </a:r>
            <a:r>
              <a:rPr lang="en-US" sz="1200" dirty="0" err="1"/>
              <a:t>Havlena</a:t>
            </a:r>
            <a:r>
              <a:rPr lang="en-US" sz="1200" dirty="0"/>
              <a:t>, Konrad Schindler; </a:t>
            </a:r>
            <a:r>
              <a:rPr lang="en-US" sz="1200" dirty="0" err="1"/>
              <a:t>VocMatch</a:t>
            </a:r>
            <a:r>
              <a:rPr lang="en-US" sz="1200" dirty="0"/>
              <a:t>: Efficient Multiview Correspondence for Structure from Motion; Institute of Geodesy and Photogrammetry, ETH Zurich, Switzerland</a:t>
            </a:r>
          </a:p>
        </p:txBody>
      </p:sp>
      <p:cxnSp>
        <p:nvCxnSpPr>
          <p:cNvPr id="8" name="Straight Connector 7"/>
          <p:cNvCxnSpPr/>
          <p:nvPr/>
        </p:nvCxnSpPr>
        <p:spPr>
          <a:xfrm>
            <a:off x="991312" y="5879506"/>
            <a:ext cx="102464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7383B190-6BFB-422F-B667-06B7B25F096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xmlns="" id="{ED28E597-4AF8-4D69-A9AB-A1EDC6156B0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9904" r="-1" b="-1"/>
          <a:stretch/>
        </p:blipFill>
        <p:spPr>
          <a:xfrm>
            <a:off x="317635" y="3509433"/>
            <a:ext cx="4160452" cy="302683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2" b="32773"/>
          <a:stretch/>
        </p:blipFill>
        <p:spPr>
          <a:xfrm>
            <a:off x="4654296" y="299363"/>
            <a:ext cx="7217085" cy="3008188"/>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t="5126" r="-1" b="-1"/>
          <a:stretch/>
        </p:blipFill>
        <p:spPr>
          <a:xfrm>
            <a:off x="317635" y="299363"/>
            <a:ext cx="4160452" cy="3049204"/>
          </a:xfrm>
          <a:prstGeom prst="rect">
            <a:avLst/>
          </a:prstGeom>
        </p:spPr>
      </p:pic>
      <p:sp>
        <p:nvSpPr>
          <p:cNvPr id="2" name="Title 1"/>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kern="1200" dirty="0">
                <a:solidFill>
                  <a:schemeClr val="bg1"/>
                </a:solidFill>
                <a:latin typeface="+mj-lt"/>
                <a:ea typeface="+mj-ea"/>
                <a:cs typeface="+mj-cs"/>
              </a:rPr>
              <a:t>Sharing Imagery </a:t>
            </a:r>
            <a:r>
              <a:rPr lang="en-US" sz="4800" dirty="0">
                <a:solidFill>
                  <a:schemeClr val="bg1"/>
                </a:solidFill>
                <a:latin typeface="+mj-lt"/>
              </a:rPr>
              <a:t>U</a:t>
            </a:r>
            <a:r>
              <a:rPr lang="en-US" sz="4800" kern="1200" dirty="0">
                <a:solidFill>
                  <a:schemeClr val="bg1"/>
                </a:solidFill>
                <a:latin typeface="+mj-lt"/>
                <a:ea typeface="+mj-ea"/>
                <a:cs typeface="+mj-cs"/>
              </a:rPr>
              <a:t>sing Web Services</a:t>
            </a:r>
          </a:p>
        </p:txBody>
      </p:sp>
    </p:spTree>
    <p:extLst>
      <p:ext uri="{BB962C8B-B14F-4D97-AF65-F5344CB8AC3E}">
        <p14:creationId xmlns:p14="http://schemas.microsoft.com/office/powerpoint/2010/main" val="3146620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t="33123" b="29718"/>
          <a:stretch/>
        </p:blipFill>
        <p:spPr>
          <a:xfrm>
            <a:off x="1" y="-405707"/>
            <a:ext cx="12192000" cy="4444989"/>
          </a:xfrm>
        </p:spPr>
      </p:pic>
      <p:sp>
        <p:nvSpPr>
          <p:cNvPr id="2" name="Title 1"/>
          <p:cNvSpPr>
            <a:spLocks noGrp="1"/>
          </p:cNvSpPr>
          <p:nvPr>
            <p:ph type="title"/>
          </p:nvPr>
        </p:nvSpPr>
        <p:spPr>
          <a:xfrm>
            <a:off x="1" y="-507480"/>
            <a:ext cx="12191999" cy="1018308"/>
          </a:xfrm>
          <a:solidFill>
            <a:schemeClr val="bg1"/>
          </a:solidFill>
          <a:ln>
            <a:solidFill>
              <a:schemeClr val="bg1"/>
            </a:solidFill>
          </a:ln>
        </p:spPr>
        <p:txBody>
          <a:bodyPr/>
          <a:lstStyle/>
          <a:p>
            <a:r>
              <a:rPr lang="en-US" dirty="0">
                <a:solidFill>
                  <a:schemeClr val="tx1"/>
                </a:solidFill>
              </a:rPr>
              <a:t>Supporting cast</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212" y="4232668"/>
            <a:ext cx="1659776" cy="1659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6979" y="4232668"/>
            <a:ext cx="2138042" cy="1601468"/>
          </a:xfrm>
          <a:prstGeom prst="rect">
            <a:avLst/>
          </a:prstGeom>
        </p:spPr>
      </p:pic>
      <p:sp>
        <p:nvSpPr>
          <p:cNvPr id="9" name="TextBox 8"/>
          <p:cNvSpPr txBox="1"/>
          <p:nvPr/>
        </p:nvSpPr>
        <p:spPr>
          <a:xfrm>
            <a:off x="171212" y="5892444"/>
            <a:ext cx="1796716" cy="738664"/>
          </a:xfrm>
          <a:prstGeom prst="rect">
            <a:avLst/>
          </a:prstGeom>
          <a:noFill/>
        </p:spPr>
        <p:txBody>
          <a:bodyPr wrap="square" rtlCol="0">
            <a:spAutoFit/>
          </a:bodyPr>
          <a:lstStyle/>
          <a:p>
            <a:r>
              <a:rPr lang="en-US" sz="1400" dirty="0"/>
              <a:t>Jed </a:t>
            </a:r>
            <a:r>
              <a:rPr lang="en-US" sz="1400" dirty="0" err="1"/>
              <a:t>Sundwall</a:t>
            </a:r>
            <a:r>
              <a:rPr lang="en-US" sz="1400" dirty="0"/>
              <a:t> Head of Open Data AWS</a:t>
            </a:r>
          </a:p>
        </p:txBody>
      </p:sp>
      <p:sp>
        <p:nvSpPr>
          <p:cNvPr id="10" name="TextBox 9"/>
          <p:cNvSpPr txBox="1"/>
          <p:nvPr/>
        </p:nvSpPr>
        <p:spPr>
          <a:xfrm>
            <a:off x="2150807" y="5993567"/>
            <a:ext cx="2545692" cy="584775"/>
          </a:xfrm>
          <a:prstGeom prst="rect">
            <a:avLst/>
          </a:prstGeom>
          <a:noFill/>
        </p:spPr>
        <p:txBody>
          <a:bodyPr wrap="square" rtlCol="0">
            <a:spAutoFit/>
          </a:bodyPr>
          <a:lstStyle/>
          <a:p>
            <a:r>
              <a:rPr lang="en-US" sz="1600" dirty="0"/>
              <a:t>Brendan </a:t>
            </a:r>
            <a:r>
              <a:rPr lang="en-US" sz="1600" dirty="0" err="1"/>
              <a:t>Bouffler</a:t>
            </a:r>
            <a:endParaRPr lang="en-US" sz="1600" dirty="0"/>
          </a:p>
          <a:p>
            <a:r>
              <a:rPr lang="en-US" sz="1600" dirty="0"/>
              <a:t>Supercomputer Man</a:t>
            </a:r>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37716" y="4232668"/>
            <a:ext cx="1543700" cy="1480593"/>
          </a:xfrm>
          <a:prstGeom prst="rect">
            <a:avLst/>
          </a:prstGeom>
        </p:spPr>
      </p:pic>
      <p:sp>
        <p:nvSpPr>
          <p:cNvPr id="13" name="TextBox 12"/>
          <p:cNvSpPr txBox="1"/>
          <p:nvPr/>
        </p:nvSpPr>
        <p:spPr>
          <a:xfrm>
            <a:off x="4879377" y="5773932"/>
            <a:ext cx="3298267" cy="830997"/>
          </a:xfrm>
          <a:prstGeom prst="rect">
            <a:avLst/>
          </a:prstGeom>
          <a:noFill/>
        </p:spPr>
        <p:txBody>
          <a:bodyPr wrap="square" rtlCol="0">
            <a:spAutoFit/>
          </a:bodyPr>
          <a:lstStyle/>
          <a:p>
            <a:r>
              <a:rPr lang="en-US" sz="1600" dirty="0"/>
              <a:t>Wil </a:t>
            </a:r>
            <a:r>
              <a:rPr lang="en-US" sz="1600" dirty="0" err="1"/>
              <a:t>Mayers</a:t>
            </a:r>
            <a:endParaRPr lang="en-US" sz="1600" dirty="0"/>
          </a:p>
          <a:p>
            <a:r>
              <a:rPr lang="en-US" sz="1600" dirty="0"/>
              <a:t>CTO </a:t>
            </a:r>
            <a:r>
              <a:rPr lang="en-US" sz="1600" dirty="0" err="1"/>
              <a:t>Alces</a:t>
            </a:r>
            <a:endParaRPr lang="en-US" sz="1600" dirty="0"/>
          </a:p>
          <a:p>
            <a:r>
              <a:rPr lang="en-US" sz="1600" dirty="0"/>
              <a:t>Another </a:t>
            </a:r>
            <a:r>
              <a:rPr lang="en-US" sz="1600" dirty="0" err="1"/>
              <a:t>SuperComputer</a:t>
            </a:r>
            <a:r>
              <a:rPr lang="en-US" sz="1600" dirty="0"/>
              <a:t> Guy</a:t>
            </a:r>
          </a:p>
        </p:txBody>
      </p:sp>
      <p:pic>
        <p:nvPicPr>
          <p:cNvPr id="16" name="Picture 15"/>
          <p:cNvPicPr>
            <a:picLocks noChangeAspect="1"/>
          </p:cNvPicPr>
          <p:nvPr/>
        </p:nvPicPr>
        <p:blipFill>
          <a:blip r:embed="rId7"/>
          <a:stretch>
            <a:fillRect/>
          </a:stretch>
        </p:blipFill>
        <p:spPr>
          <a:xfrm>
            <a:off x="8177644" y="4413679"/>
            <a:ext cx="1775751" cy="1775751"/>
          </a:xfrm>
          <a:prstGeom prst="rect">
            <a:avLst/>
          </a:prstGeom>
        </p:spPr>
      </p:pic>
    </p:spTree>
    <p:extLst>
      <p:ext uri="{BB962C8B-B14F-4D97-AF65-F5344CB8AC3E}">
        <p14:creationId xmlns:p14="http://schemas.microsoft.com/office/powerpoint/2010/main" val="107487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8494" r="6938"/>
          <a:stretch/>
        </p:blipFill>
        <p:spPr>
          <a:xfrm>
            <a:off x="20" y="10"/>
            <a:ext cx="4639713" cy="6857990"/>
          </a:xfrm>
          <a:prstGeom prst="rect">
            <a:avLst/>
          </a:prstGeom>
        </p:spPr>
      </p:pic>
      <p:sp>
        <p:nvSpPr>
          <p:cNvPr id="12" name="Rectangle 9">
            <a:extLst>
              <a:ext uri="{FF2B5EF4-FFF2-40B4-BE49-F238E27FC236}">
                <a16:creationId xmlns:a16="http://schemas.microsoft.com/office/drawing/2014/main" xmlns="" id="{3856B5A6-FF87-428D-B5E7-1ABD70CD3E3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9733" y="0"/>
            <a:ext cx="755226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069940" y="365124"/>
            <a:ext cx="6172200" cy="1828800"/>
          </a:xfrm>
        </p:spPr>
        <p:txBody>
          <a:bodyPr vert="horz" lIns="91440" tIns="45720" rIns="91440" bIns="45720" rtlCol="0" anchor="ctr">
            <a:normAutofit/>
          </a:bodyPr>
          <a:lstStyle/>
          <a:p>
            <a:r>
              <a:rPr lang="en-US">
                <a:solidFill>
                  <a:schemeClr val="bg1"/>
                </a:solidFill>
                <a:latin typeface="+mj-lt"/>
              </a:rPr>
              <a:t>Going Forward</a:t>
            </a:r>
          </a:p>
        </p:txBody>
      </p:sp>
      <p:sp>
        <p:nvSpPr>
          <p:cNvPr id="5" name="TextBox 4"/>
          <p:cNvSpPr txBox="1"/>
          <p:nvPr/>
        </p:nvSpPr>
        <p:spPr>
          <a:xfrm>
            <a:off x="5069940" y="2322576"/>
            <a:ext cx="6172200" cy="3858768"/>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2000" dirty="0">
                <a:solidFill>
                  <a:schemeClr val="bg1"/>
                </a:solidFill>
              </a:rPr>
              <a:t>Why bother?</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indent="-228600">
              <a:lnSpc>
                <a:spcPct val="90000"/>
              </a:lnSpc>
              <a:spcAft>
                <a:spcPts val="600"/>
              </a:spcAft>
              <a:buFont typeface="Arial" panose="020B0604020202020204" pitchFamily="34" charset="0"/>
              <a:buChar char="•"/>
            </a:pPr>
            <a:r>
              <a:rPr lang="en-US" sz="2000" dirty="0">
                <a:solidFill>
                  <a:schemeClr val="bg1"/>
                </a:solidFill>
              </a:rPr>
              <a:t>Is it all totally worthless?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indent="-228600">
              <a:lnSpc>
                <a:spcPct val="90000"/>
              </a:lnSpc>
              <a:spcAft>
                <a:spcPts val="600"/>
              </a:spcAft>
              <a:buFont typeface="Arial" panose="020B0604020202020204" pitchFamily="34" charset="0"/>
              <a:buChar char="•"/>
            </a:pPr>
            <a:r>
              <a:rPr lang="en-US" sz="2000" dirty="0">
                <a:solidFill>
                  <a:schemeClr val="bg1"/>
                </a:solidFill>
              </a:rPr>
              <a:t>We are simply crunching more big data , what's the purpose and where are we going</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indent="-228600">
              <a:lnSpc>
                <a:spcPct val="90000"/>
              </a:lnSpc>
              <a:spcAft>
                <a:spcPts val="600"/>
              </a:spcAft>
              <a:buFont typeface="Arial" panose="020B0604020202020204" pitchFamily="34" charset="0"/>
              <a:buChar char="•"/>
            </a:pPr>
            <a:r>
              <a:rPr lang="en-US" sz="2000" dirty="0">
                <a:solidFill>
                  <a:schemeClr val="bg1"/>
                </a:solidFill>
              </a:rPr>
              <a:t>Sterling Geo – Answers as a Service</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indent="-228600">
              <a:lnSpc>
                <a:spcPct val="90000"/>
              </a:lnSpc>
              <a:spcAft>
                <a:spcPts val="600"/>
              </a:spcAft>
              <a:buFont typeface="Arial" panose="020B0604020202020204" pitchFamily="34" charset="0"/>
              <a:buChar char="•"/>
            </a:pPr>
            <a:r>
              <a:rPr lang="en-US" sz="2000" dirty="0">
                <a:solidFill>
                  <a:schemeClr val="bg1"/>
                </a:solidFill>
              </a:rPr>
              <a:t>Stephen Mather – UAV Photogrammetry</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indent="-228600">
              <a:lnSpc>
                <a:spcPct val="90000"/>
              </a:lnSpc>
              <a:spcAft>
                <a:spcPts val="600"/>
              </a:spcAft>
              <a:buFont typeface="Arial" panose="020B0604020202020204" pitchFamily="34" charset="0"/>
              <a:buChar char="•"/>
            </a:pPr>
            <a:r>
              <a:rPr lang="en-US" sz="2000" dirty="0">
                <a:solidFill>
                  <a:schemeClr val="bg1"/>
                </a:solidFill>
              </a:rPr>
              <a:t>AWS – Proper use of elastic cloud resources</a:t>
            </a:r>
          </a:p>
          <a:p>
            <a:pPr indent="-228600">
              <a:lnSpc>
                <a:spcPct val="90000"/>
              </a:lnSpc>
              <a:spcAft>
                <a:spcPts val="600"/>
              </a:spcAft>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719726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13333"/>
          <a:stretch/>
        </p:blipFill>
        <p:spPr>
          <a:xfrm>
            <a:off x="465047" y="1381958"/>
            <a:ext cx="9585919" cy="4673154"/>
          </a:xfrm>
          <a:prstGeom prst="rect">
            <a:avLst/>
          </a:prstGeom>
        </p:spPr>
      </p:pic>
    </p:spTree>
    <p:extLst>
      <p:ext uri="{BB962C8B-B14F-4D97-AF65-F5344CB8AC3E}">
        <p14:creationId xmlns:p14="http://schemas.microsoft.com/office/powerpoint/2010/main" val="539620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Field Ditch">
            <a:extLst>
              <a:ext uri="{FF2B5EF4-FFF2-40B4-BE49-F238E27FC236}">
                <a16:creationId xmlns:a16="http://schemas.microsoft.com/office/drawing/2014/main" xmlns="" id="{4CB5BCEE-41C1-4746-AEC0-B51E077C9B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79"/>
          <a:stretch/>
        </p:blipFill>
        <p:spPr bwMode="auto">
          <a:xfrm>
            <a:off x="7556408" y="10"/>
            <a:ext cx="4635591" cy="685799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48929" y="629266"/>
            <a:ext cx="6586491" cy="1676603"/>
          </a:xfrm>
        </p:spPr>
        <p:txBody>
          <a:bodyPr>
            <a:normAutofit/>
          </a:bodyPr>
          <a:lstStyle/>
          <a:p>
            <a:r>
              <a:rPr lang="en-US" dirty="0"/>
              <a:t>The New Paradigm is</a:t>
            </a:r>
            <a:r>
              <a:rPr lang="is-IS" dirty="0"/>
              <a:t>…</a:t>
            </a:r>
            <a:endParaRPr lang="en-US" dirty="0"/>
          </a:p>
        </p:txBody>
      </p:sp>
      <p:sp>
        <p:nvSpPr>
          <p:cNvPr id="3" name="Content Placeholder 2"/>
          <p:cNvSpPr>
            <a:spLocks noGrp="1"/>
          </p:cNvSpPr>
          <p:nvPr>
            <p:ph idx="1"/>
          </p:nvPr>
        </p:nvSpPr>
        <p:spPr>
          <a:xfrm>
            <a:off x="648930" y="2438400"/>
            <a:ext cx="6586489" cy="3785419"/>
          </a:xfrm>
        </p:spPr>
        <p:txBody>
          <a:bodyPr>
            <a:normAutofit/>
          </a:bodyPr>
          <a:lstStyle/>
          <a:p>
            <a:r>
              <a:rPr lang="en-US" sz="2400" dirty="0"/>
              <a:t>Business Analytics powered by geospatial data and remotely sensed data</a:t>
            </a:r>
          </a:p>
          <a:p>
            <a:endParaRPr lang="en-US" sz="2400" dirty="0"/>
          </a:p>
          <a:p>
            <a:r>
              <a:rPr lang="en-US" sz="2400" dirty="0"/>
              <a:t>Clear drains = no flooding = no cholera = safe population</a:t>
            </a:r>
          </a:p>
        </p:txBody>
      </p:sp>
    </p:spTree>
    <p:extLst>
      <p:ext uri="{BB962C8B-B14F-4D97-AF65-F5344CB8AC3E}">
        <p14:creationId xmlns:p14="http://schemas.microsoft.com/office/powerpoint/2010/main" val="1845174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3556"/>
          <a:stretch/>
        </p:blipFill>
        <p:spPr>
          <a:xfrm>
            <a:off x="20" y="10"/>
            <a:ext cx="12191980" cy="6857990"/>
          </a:xfrm>
          <a:prstGeom prst="rect">
            <a:avLst/>
          </a:prstGeom>
        </p:spPr>
      </p:pic>
    </p:spTree>
    <p:extLst>
      <p:ext uri="{BB962C8B-B14F-4D97-AF65-F5344CB8AC3E}">
        <p14:creationId xmlns:p14="http://schemas.microsoft.com/office/powerpoint/2010/main" val="2169492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337" t="9091" r="31188"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xmlns="" id="{724CD679-7405-4CD3-A92A-9469F279A5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805" y="640263"/>
            <a:ext cx="5221266" cy="1344975"/>
          </a:xfrm>
        </p:spPr>
        <p:txBody>
          <a:bodyPr>
            <a:normAutofit/>
          </a:bodyPr>
          <a:lstStyle/>
          <a:p>
            <a:r>
              <a:rPr lang="en-US" sz="4000" dirty="0"/>
              <a:t>The Old Paradigm of Drones</a:t>
            </a:r>
          </a:p>
        </p:txBody>
      </p:sp>
      <p:sp>
        <p:nvSpPr>
          <p:cNvPr id="3" name="Content Placeholder 2"/>
          <p:cNvSpPr>
            <a:spLocks noGrp="1"/>
          </p:cNvSpPr>
          <p:nvPr>
            <p:ph idx="1"/>
          </p:nvPr>
        </p:nvSpPr>
        <p:spPr>
          <a:xfrm>
            <a:off x="594110" y="2121763"/>
            <a:ext cx="5328708" cy="3773010"/>
          </a:xfrm>
        </p:spPr>
        <p:txBody>
          <a:bodyPr>
            <a:normAutofit/>
          </a:bodyPr>
          <a:lstStyle/>
          <a:p>
            <a:r>
              <a:rPr lang="en-US" sz="2400" dirty="0"/>
              <a:t>The image of drones was bad! </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But this just isn’t the reality now …</a:t>
            </a:r>
          </a:p>
        </p:txBody>
      </p:sp>
    </p:spTree>
    <p:extLst>
      <p:ext uri="{BB962C8B-B14F-4D97-AF65-F5344CB8AC3E}">
        <p14:creationId xmlns:p14="http://schemas.microsoft.com/office/powerpoint/2010/main" val="3030896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1778"/>
          <a:stretch/>
        </p:blipFill>
        <p:spPr>
          <a:xfrm>
            <a:off x="20" y="10"/>
            <a:ext cx="12191980" cy="6857990"/>
          </a:xfrm>
          <a:prstGeom prst="rect">
            <a:avLst/>
          </a:prstGeom>
        </p:spPr>
      </p:pic>
      <p:sp>
        <p:nvSpPr>
          <p:cNvPr id="9" name="Freeform 5">
            <a:extLst>
              <a:ext uri="{FF2B5EF4-FFF2-40B4-BE49-F238E27FC236}">
                <a16:creationId xmlns:a16="http://schemas.microsoft.com/office/drawing/2014/main" xmlns="" id="{87CC2527-562A-4F69-B487-4371E5B243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1" name="Straight Connector 10">
            <a:extLst>
              <a:ext uri="{FF2B5EF4-FFF2-40B4-BE49-F238E27FC236}">
                <a16:creationId xmlns:a16="http://schemas.microsoft.com/office/drawing/2014/main" xmlns="" id="{BCDAEC91-5BCE-4B55-9CC0-43EF94CB734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803573" y="3289737"/>
            <a:ext cx="4475735" cy="1834056"/>
          </a:xfrm>
        </p:spPr>
        <p:txBody>
          <a:bodyPr vert="horz" lIns="91440" tIns="45720" rIns="91440" bIns="45720" rtlCol="0" anchor="b">
            <a:normAutofit/>
          </a:bodyPr>
          <a:lstStyle/>
          <a:p>
            <a:pPr algn="ctr"/>
            <a:r>
              <a:rPr lang="en-US" sz="3100" dirty="0">
                <a:solidFill>
                  <a:schemeClr val="tx1"/>
                </a:solidFill>
                <a:latin typeface="+mj-lt"/>
              </a:rPr>
              <a:t>The New Paradigm of  Drones/UAVs/ UAS</a:t>
            </a:r>
          </a:p>
        </p:txBody>
      </p:sp>
    </p:spTree>
    <p:extLst>
      <p:ext uri="{BB962C8B-B14F-4D97-AF65-F5344CB8AC3E}">
        <p14:creationId xmlns:p14="http://schemas.microsoft.com/office/powerpoint/2010/main" val="1374052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53822" y="1229341"/>
            <a:ext cx="6553545" cy="4407259"/>
          </a:xfrm>
          <a:prstGeom prst="rect">
            <a:avLst/>
          </a:prstGeom>
        </p:spPr>
      </p:pic>
      <p:sp>
        <p:nvSpPr>
          <p:cNvPr id="16" name="Rectangle 15">
            <a:extLst>
              <a:ext uri="{FF2B5EF4-FFF2-40B4-BE49-F238E27FC236}">
                <a16:creationId xmlns:a16="http://schemas.microsoft.com/office/drawing/2014/main" xmlns=""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xmlns=""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100" kern="1200" dirty="0">
                <a:solidFill>
                  <a:schemeClr val="bg1"/>
                </a:solidFill>
                <a:latin typeface="+mj-lt"/>
                <a:ea typeface="+mj-ea"/>
                <a:cs typeface="+mj-cs"/>
              </a:rPr>
              <a:t>The Old Paradigm of Software &amp; Processing</a:t>
            </a:r>
          </a:p>
        </p:txBody>
      </p:sp>
    </p:spTree>
    <p:extLst>
      <p:ext uri="{BB962C8B-B14F-4D97-AF65-F5344CB8AC3E}">
        <p14:creationId xmlns:p14="http://schemas.microsoft.com/office/powerpoint/2010/main" val="2878829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B558F58E-93BA-44A3-BCDA-585AFF2E4F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31378" r="7508" b="-1"/>
          <a:stretch/>
        </p:blipFill>
        <p:spPr>
          <a:xfrm>
            <a:off x="5913123" y="10"/>
            <a:ext cx="627887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cxnSp>
        <p:nvCxnSpPr>
          <p:cNvPr id="12" name="Straight Arrow Connector 11">
            <a:extLst>
              <a:ext uri="{FF2B5EF4-FFF2-40B4-BE49-F238E27FC236}">
                <a16:creationId xmlns:a16="http://schemas.microsoft.com/office/drawing/2014/main" xmlns="" id="{BCD0BBC1-A7D4-445D-98AC-95A6A45D8EB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55320" y="2631125"/>
            <a:ext cx="4983480" cy="2397443"/>
          </a:xfrm>
        </p:spPr>
        <p:txBody>
          <a:bodyPr vert="horz" lIns="91440" tIns="45720" rIns="91440" bIns="45720" rtlCol="0" anchor="t">
            <a:normAutofit/>
          </a:bodyPr>
          <a:lstStyle/>
          <a:p>
            <a:r>
              <a:rPr lang="en-US" sz="4200" dirty="0">
                <a:solidFill>
                  <a:schemeClr val="tx1"/>
                </a:solidFill>
                <a:latin typeface="+mj-lt"/>
              </a:rPr>
              <a:t>The New Paradigm of Software &amp; Processing</a:t>
            </a:r>
          </a:p>
        </p:txBody>
      </p:sp>
    </p:spTree>
    <p:extLst>
      <p:ext uri="{BB962C8B-B14F-4D97-AF65-F5344CB8AC3E}">
        <p14:creationId xmlns:p14="http://schemas.microsoft.com/office/powerpoint/2010/main" val="299033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11">
            <a:extLst>
              <a:ext uri="{FF2B5EF4-FFF2-40B4-BE49-F238E27FC236}">
                <a16:creationId xmlns:a16="http://schemas.microsoft.com/office/drawing/2014/main" xmlns="" id="{A0BF428C-DA8B-4D99-9930-18F7F91D873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37">
            <a:extLst>
              <a:ext uri="{FF2B5EF4-FFF2-40B4-BE49-F238E27FC236}">
                <a16:creationId xmlns:a16="http://schemas.microsoft.com/office/drawing/2014/main" xmlns="" id="{A03E2379-8871-408A-95CE-7AAE8FA53AE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2093" y="2099674"/>
            <a:ext cx="2112433" cy="2112433"/>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6" name="Content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5925" y="4621093"/>
            <a:ext cx="5116410" cy="1074446"/>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solidFill>
                  <a:schemeClr val="tx1"/>
                </a:solidFill>
                <a:latin typeface="+mj-lt"/>
              </a:rPr>
              <a:t>The </a:t>
            </a:r>
            <a:r>
              <a:rPr lang="en-US" sz="4200" dirty="0">
                <a:solidFill>
                  <a:schemeClr val="tx1"/>
                </a:solidFill>
                <a:latin typeface="+mj-lt"/>
              </a:rPr>
              <a:t>Challenge</a:t>
            </a:r>
            <a:r>
              <a:rPr lang="en-US" dirty="0">
                <a:solidFill>
                  <a:schemeClr val="tx1"/>
                </a:solidFill>
                <a:latin typeface="+mj-lt"/>
              </a:rPr>
              <a:t> in Dar </a:t>
            </a:r>
            <a:r>
              <a:rPr lang="en-US" dirty="0" err="1">
                <a:solidFill>
                  <a:schemeClr val="tx1"/>
                </a:solidFill>
                <a:latin typeface="+mj-lt"/>
              </a:rPr>
              <a:t>Es</a:t>
            </a:r>
            <a:r>
              <a:rPr lang="en-US" dirty="0">
                <a:solidFill>
                  <a:schemeClr val="tx1"/>
                </a:solidFill>
                <a:latin typeface="+mj-lt"/>
              </a:rPr>
              <a:t> Salaam &amp; Zanzibar, Tanzania</a:t>
            </a:r>
          </a:p>
        </p:txBody>
      </p:sp>
      <p:sp>
        <p:nvSpPr>
          <p:cNvPr id="9" name="TextBox 8"/>
          <p:cNvSpPr txBox="1"/>
          <p:nvPr/>
        </p:nvSpPr>
        <p:spPr>
          <a:xfrm>
            <a:off x="137103" y="1961617"/>
            <a:ext cx="5414682" cy="4065986"/>
          </a:xfrm>
          <a:prstGeom prst="rect">
            <a:avLst/>
          </a:prstGeom>
        </p:spPr>
        <p:txBody>
          <a:bodyPr vert="horz" lIns="91440" tIns="45720" rIns="91440" bIns="45720" rtlCol="0" anchor="t">
            <a:noAutofit/>
          </a:bodyPr>
          <a:lstStyle/>
          <a:p>
            <a:pPr marL="285750" indent="-228600">
              <a:lnSpc>
                <a:spcPct val="90000"/>
              </a:lnSpc>
              <a:spcAft>
                <a:spcPts val="600"/>
              </a:spcAft>
              <a:buFont typeface="Arial" panose="020B0604020202020204" pitchFamily="34" charset="0"/>
              <a:buChar char="•"/>
            </a:pPr>
            <a:r>
              <a:rPr lang="en-US" sz="2800" dirty="0">
                <a:solidFill>
                  <a:schemeClr val="bg1"/>
                </a:solidFill>
              </a:rPr>
              <a:t>300,000+ UAV images</a:t>
            </a:r>
          </a:p>
          <a:p>
            <a:pPr marL="285750" indent="-228600">
              <a:lnSpc>
                <a:spcPct val="90000"/>
              </a:lnSpc>
              <a:spcAft>
                <a:spcPts val="600"/>
              </a:spcAft>
              <a:buFont typeface="Arial" panose="020B0604020202020204" pitchFamily="34" charset="0"/>
              <a:buChar char="•"/>
            </a:pPr>
            <a:endParaRPr lang="en-US" sz="2800" dirty="0">
              <a:solidFill>
                <a:schemeClr val="bg1"/>
              </a:solidFill>
            </a:endParaRPr>
          </a:p>
          <a:p>
            <a:pPr marL="285750" indent="-228600">
              <a:lnSpc>
                <a:spcPct val="90000"/>
              </a:lnSpc>
              <a:spcAft>
                <a:spcPts val="600"/>
              </a:spcAft>
              <a:buFont typeface="Arial" panose="020B0604020202020204" pitchFamily="34" charset="0"/>
              <a:buChar char="•"/>
            </a:pPr>
            <a:r>
              <a:rPr lang="en-US" sz="2800" dirty="0">
                <a:solidFill>
                  <a:schemeClr val="bg1"/>
                </a:solidFill>
              </a:rPr>
              <a:t>Use of UAV for survey and imagery is seen as both cost effective and an effective method of  engaging with the community</a:t>
            </a:r>
          </a:p>
          <a:p>
            <a:pPr marL="285750" indent="-228600">
              <a:lnSpc>
                <a:spcPct val="90000"/>
              </a:lnSpc>
              <a:spcAft>
                <a:spcPts val="600"/>
              </a:spcAft>
              <a:buFont typeface="Arial" panose="020B0604020202020204" pitchFamily="34" charset="0"/>
              <a:buChar char="•"/>
            </a:pPr>
            <a:endParaRPr lang="en-US" sz="2800" dirty="0">
              <a:solidFill>
                <a:schemeClr val="bg1"/>
              </a:solidFill>
            </a:endParaRPr>
          </a:p>
          <a:p>
            <a:pPr marL="285750" indent="-228600">
              <a:lnSpc>
                <a:spcPct val="90000"/>
              </a:lnSpc>
              <a:spcAft>
                <a:spcPts val="600"/>
              </a:spcAft>
              <a:buFont typeface="Arial" panose="020B0604020202020204" pitchFamily="34" charset="0"/>
              <a:buChar char="•"/>
            </a:pPr>
            <a:r>
              <a:rPr lang="en-US" sz="2800" dirty="0">
                <a:solidFill>
                  <a:schemeClr val="bg1"/>
                </a:solidFill>
              </a:rPr>
              <a:t>How to upload, process and output </a:t>
            </a:r>
            <a:r>
              <a:rPr lang="en-US" sz="2800" dirty="0" err="1" smtClean="0">
                <a:solidFill>
                  <a:schemeClr val="bg1"/>
                </a:solidFill>
              </a:rPr>
              <a:t>Tbs</a:t>
            </a:r>
            <a:r>
              <a:rPr lang="en-US" sz="2800" dirty="0" smtClean="0">
                <a:solidFill>
                  <a:schemeClr val="bg1"/>
                </a:solidFill>
              </a:rPr>
              <a:t> </a:t>
            </a:r>
            <a:r>
              <a:rPr lang="en-US" sz="2800" dirty="0">
                <a:solidFill>
                  <a:schemeClr val="bg1"/>
                </a:solidFill>
              </a:rPr>
              <a:t>of high resolution imagery</a:t>
            </a:r>
          </a:p>
          <a:p>
            <a:pPr marL="285750" indent="-228600">
              <a:lnSpc>
                <a:spcPct val="90000"/>
              </a:lnSpc>
              <a:spcAft>
                <a:spcPts val="600"/>
              </a:spcAft>
              <a:buFont typeface="Arial" panose="020B0604020202020204" pitchFamily="34" charset="0"/>
              <a:buChar char="•"/>
            </a:pPr>
            <a:endParaRPr lang="en-US" sz="2800" dirty="0">
              <a:solidFill>
                <a:schemeClr val="bg1"/>
              </a:solidFill>
            </a:endParaRPr>
          </a:p>
          <a:p>
            <a:pPr marL="285750" indent="-228600">
              <a:lnSpc>
                <a:spcPct val="90000"/>
              </a:lnSpc>
              <a:spcAft>
                <a:spcPts val="600"/>
              </a:spcAft>
              <a:buFont typeface="Arial" panose="020B0604020202020204" pitchFamily="34" charset="0"/>
              <a:buChar char="•"/>
            </a:pPr>
            <a:endParaRPr lang="en-US" sz="2800" dirty="0">
              <a:solidFill>
                <a:schemeClr val="bg1"/>
              </a:solidFill>
            </a:endParaRPr>
          </a:p>
          <a:p>
            <a:pPr indent="-228600">
              <a:lnSpc>
                <a:spcPct val="90000"/>
              </a:lnSpc>
              <a:spcAft>
                <a:spcPts val="600"/>
              </a:spcAft>
              <a:buFont typeface="Arial" panose="020B0604020202020204" pitchFamily="34" charset="0"/>
              <a:buChar char="•"/>
            </a:pPr>
            <a:endParaRPr lang="en-US" sz="2800" dirty="0">
              <a:solidFill>
                <a:schemeClr val="bg1"/>
              </a:solidFill>
            </a:endParaRPr>
          </a:p>
          <a:p>
            <a:pPr indent="-228600">
              <a:lnSpc>
                <a:spcPct val="90000"/>
              </a:lnSpc>
              <a:spcAft>
                <a:spcPts val="600"/>
              </a:spcAft>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1023657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70BDD0CE-06A4-404B-8A13-580229C1C9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7A67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26">
            <a:extLst>
              <a:ext uri="{FF2B5EF4-FFF2-40B4-BE49-F238E27FC236}">
                <a16:creationId xmlns:a16="http://schemas.microsoft.com/office/drawing/2014/main" xmlns="" id="{B7511254-A05E-4E15-ABEE-9CE80348539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843"/>
            <a:ext cx="11548872" cy="3930315"/>
          </a:xfrm>
          <a:prstGeom prst="roundRect">
            <a:avLst>
              <a:gd name="adj" fmla="val 0"/>
            </a:avLst>
          </a:prstGeom>
          <a:solidFill>
            <a:srgbClr val="FFFFFF"/>
          </a:solidFill>
          <a:ln w="9525">
            <a:solidFill>
              <a:schemeClr val="bg2"/>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utdoor, sky, person, ground&#10;&#10;Description generated with very high confidence">
            <a:extLst>
              <a:ext uri="{FF2B5EF4-FFF2-40B4-BE49-F238E27FC236}">
                <a16:creationId xmlns:a16="http://schemas.microsoft.com/office/drawing/2014/main" xmlns="" id="{FDBAEE97-3561-4AB7-9DB4-AC7045111C1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5011" r="1" b="33510"/>
          <a:stretch/>
        </p:blipFill>
        <p:spPr>
          <a:xfrm>
            <a:off x="7534656" y="640080"/>
            <a:ext cx="4015740" cy="3291840"/>
          </a:xfrm>
          <a:prstGeom prst="rect">
            <a:avLst/>
          </a:prstGeom>
        </p:spPr>
      </p:pic>
      <p:pic>
        <p:nvPicPr>
          <p:cNvPr id="5" name="Picture 4" descr="A person standing on top of a dirt field&#10;&#10;Description generated with very high confidence">
            <a:extLst>
              <a:ext uri="{FF2B5EF4-FFF2-40B4-BE49-F238E27FC236}">
                <a16:creationId xmlns:a16="http://schemas.microsoft.com/office/drawing/2014/main" xmlns="" id="{E5549893-C856-4A4A-AF03-08BEC0D1F5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3522" r="2" b="39806"/>
          <a:stretch/>
        </p:blipFill>
        <p:spPr>
          <a:xfrm>
            <a:off x="641604" y="640080"/>
            <a:ext cx="6732183" cy="3291840"/>
          </a:xfrm>
          <a:prstGeom prst="rect">
            <a:avLst/>
          </a:prstGeom>
        </p:spPr>
      </p:pic>
    </p:spTree>
    <p:extLst>
      <p:ext uri="{BB962C8B-B14F-4D97-AF65-F5344CB8AC3E}">
        <p14:creationId xmlns:p14="http://schemas.microsoft.com/office/powerpoint/2010/main" val="595922595"/>
      </p:ext>
    </p:extLst>
  </p:cSld>
  <p:clrMapOvr>
    <a:masterClrMapping/>
  </p:clrMapOvr>
</p:sld>
</file>

<file path=ppt/theme/theme1.xml><?xml version="1.0" encoding="utf-8"?>
<a:theme xmlns:a="http://schemas.openxmlformats.org/drawingml/2006/main" name="Office Theme">
  <a:themeElements>
    <a:clrScheme name="New: Sterling Geo">
      <a:dk1>
        <a:srgbClr val="3D3B41"/>
      </a:dk1>
      <a:lt1>
        <a:srgbClr val="FFFFFF"/>
      </a:lt1>
      <a:dk2>
        <a:srgbClr val="3D3B41"/>
      </a:dk2>
      <a:lt2>
        <a:srgbClr val="EFEEEE"/>
      </a:lt2>
      <a:accent1>
        <a:srgbClr val="95C11F"/>
      </a:accent1>
      <a:accent2>
        <a:srgbClr val="EFEEEE"/>
      </a:accent2>
      <a:accent3>
        <a:srgbClr val="3D3B41"/>
      </a:accent3>
      <a:accent4>
        <a:srgbClr val="1AA8A9"/>
      </a:accent4>
      <a:accent5>
        <a:srgbClr val="44546A"/>
      </a:accent5>
      <a:accent6>
        <a:srgbClr val="757070"/>
      </a:accent6>
      <a:hlink>
        <a:srgbClr val="95C11F"/>
      </a:hlink>
      <a:folHlink>
        <a:srgbClr val="95C11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8352</TotalTime>
  <Words>754</Words>
  <Application>Microsoft Macintosh PowerPoint</Application>
  <PresentationFormat>Widescreen</PresentationFormat>
  <Paragraphs>142</Paragraphs>
  <Slides>29</Slides>
  <Notes>18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Calibri</vt:lpstr>
      <vt:lpstr>Century Gothic</vt:lpstr>
      <vt:lpstr>Arial</vt:lpstr>
      <vt:lpstr>Office Theme</vt:lpstr>
      <vt:lpstr>PowerPoint Presentation</vt:lpstr>
      <vt:lpstr>PowerPoint Presentation</vt:lpstr>
      <vt:lpstr>PowerPoint Presentation</vt:lpstr>
      <vt:lpstr>The Old Paradigm of Drones</vt:lpstr>
      <vt:lpstr>The New Paradigm of  Drones/UAVs/ UAS</vt:lpstr>
      <vt:lpstr>The Old Paradigm of Software &amp; Processing</vt:lpstr>
      <vt:lpstr>The New Paradigm of Software &amp; Processing</vt:lpstr>
      <vt:lpstr>The Challenge in Dar Es Salaam &amp; Zanzibar, Tanzania</vt:lpstr>
      <vt:lpstr>PowerPoint Presentation</vt:lpstr>
      <vt:lpstr>Witnessing the Challenge First Hand</vt:lpstr>
      <vt:lpstr>PowerPoint Presentation</vt:lpstr>
      <vt:lpstr>PowerPoint Presentation</vt:lpstr>
      <vt:lpstr>Formulating a Solution</vt:lpstr>
      <vt:lpstr>Formulating a Solution</vt:lpstr>
      <vt:lpstr>Origins</vt:lpstr>
      <vt:lpstr>Purposes</vt:lpstr>
      <vt:lpstr>Photogrammetric Process</vt:lpstr>
      <vt:lpstr>Usage</vt:lpstr>
      <vt:lpstr>Future of Photogrammetry Processing</vt:lpstr>
      <vt:lpstr>Scalability</vt:lpstr>
      <vt:lpstr>Scalability with Consistency</vt:lpstr>
      <vt:lpstr>Compounding Z Error Across Large Landscape</vt:lpstr>
      <vt:lpstr>Corrected Z Error Across Large Landscape</vt:lpstr>
      <vt:lpstr>Performance Improvements</vt:lpstr>
      <vt:lpstr>Sharing Imagery Using Web Services</vt:lpstr>
      <vt:lpstr>Supporting cast</vt:lpstr>
      <vt:lpstr>Going Forward</vt:lpstr>
      <vt:lpstr>PowerPoint Presentation</vt:lpstr>
      <vt:lpstr>The New Paradigm is…</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Sterling Geo</dc:title>
  <dc:creator>Anisha Chauhan</dc:creator>
  <cp:lastModifiedBy>Phil Cooper</cp:lastModifiedBy>
  <cp:revision>330</cp:revision>
  <cp:lastPrinted>2017-10-18T08:26:30Z</cp:lastPrinted>
  <dcterms:created xsi:type="dcterms:W3CDTF">2017-01-03T15:16:20Z</dcterms:created>
  <dcterms:modified xsi:type="dcterms:W3CDTF">2017-11-08T14:09:30Z</dcterms:modified>
</cp:coreProperties>
</file>